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69" r:id="rId4"/>
    <p:sldId id="267" r:id="rId5"/>
    <p:sldId id="257"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660"/>
  </p:normalViewPr>
  <p:slideViewPr>
    <p:cSldViewPr>
      <p:cViewPr varScale="1">
        <p:scale>
          <a:sx n="40" d="100"/>
          <a:sy n="40" d="100"/>
        </p:scale>
        <p:origin x="-13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34CC2AB3-AC4D-48A6-8793-A091A2606CDF}" type="datetimeFigureOut">
              <a:rPr lang="el-GR" smtClean="0"/>
              <a:pPr/>
              <a:t>27/11/2014</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2E947A8-E699-4C7F-B6A0-AF8D7A45622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4CC2AB3-AC4D-48A6-8793-A091A2606CDF}" type="datetimeFigureOut">
              <a:rPr lang="el-GR" smtClean="0"/>
              <a:pPr/>
              <a:t>27/11/2014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2E947A8-E699-4C7F-B6A0-AF8D7A45622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4CC2AB3-AC4D-48A6-8793-A091A2606CDF}" type="datetimeFigureOut">
              <a:rPr lang="el-GR" smtClean="0"/>
              <a:pPr/>
              <a:t>27/11/2014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2E947A8-E699-4C7F-B6A0-AF8D7A45622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34CC2AB3-AC4D-48A6-8793-A091A2606CDF}" type="datetimeFigureOut">
              <a:rPr lang="el-GR" smtClean="0"/>
              <a:pPr/>
              <a:t>27/11/2014</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02E947A8-E699-4C7F-B6A0-AF8D7A45622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34CC2AB3-AC4D-48A6-8793-A091A2606CDF}" type="datetimeFigureOut">
              <a:rPr lang="el-GR" smtClean="0"/>
              <a:pPr/>
              <a:t>27/11/2014</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02E947A8-E699-4C7F-B6A0-AF8D7A456228}"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34CC2AB3-AC4D-48A6-8793-A091A2606CDF}" type="datetimeFigureOut">
              <a:rPr lang="el-GR" smtClean="0"/>
              <a:pPr/>
              <a:t>27/11/2014</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02E947A8-E699-4C7F-B6A0-AF8D7A45622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34CC2AB3-AC4D-48A6-8793-A091A2606CDF}" type="datetimeFigureOut">
              <a:rPr lang="el-GR" smtClean="0"/>
              <a:pPr/>
              <a:t>27/11/2014</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02E947A8-E699-4C7F-B6A0-AF8D7A45622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4CC2AB3-AC4D-48A6-8793-A091A2606CDF}" type="datetimeFigureOut">
              <a:rPr lang="el-GR" smtClean="0"/>
              <a:pPr/>
              <a:t>27/11/2014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2E947A8-E699-4C7F-B6A0-AF8D7A45622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34CC2AB3-AC4D-48A6-8793-A091A2606CDF}" type="datetimeFigureOut">
              <a:rPr lang="el-GR" smtClean="0"/>
              <a:pPr/>
              <a:t>27/11/2014</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02E947A8-E699-4C7F-B6A0-AF8D7A45622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34CC2AB3-AC4D-48A6-8793-A091A2606CDF}" type="datetimeFigureOut">
              <a:rPr lang="el-GR" smtClean="0"/>
              <a:pPr/>
              <a:t>27/11/2014</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02E947A8-E699-4C7F-B6A0-AF8D7A45622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34CC2AB3-AC4D-48A6-8793-A091A2606CDF}" type="datetimeFigureOut">
              <a:rPr lang="el-GR" smtClean="0"/>
              <a:pPr/>
              <a:t>27/11/2014</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02E947A8-E699-4C7F-B6A0-AF8D7A45622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4CC2AB3-AC4D-48A6-8793-A091A2606CDF}" type="datetimeFigureOut">
              <a:rPr lang="el-GR" smtClean="0"/>
              <a:pPr/>
              <a:t>27/11/2014</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2E947A8-E699-4C7F-B6A0-AF8D7A456228}"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196753"/>
            <a:ext cx="7772400" cy="2403698"/>
          </a:xfrm>
        </p:spPr>
        <p:txBody>
          <a:bodyPr>
            <a:noAutofit/>
          </a:bodyPr>
          <a:lstStyle/>
          <a:p>
            <a:r>
              <a:rPr lang="el-GR" sz="5400" dirty="0" smtClean="0"/>
              <a:t>Η ΕΚΠΑΙΔΕΥΣΗ ΣΤΗ ΣΙΑΤΙΣΤΑ ΚΑΙ ΟΙ ΜΕΓΑΛΟΙ ΕΥΕΡΓΕΤΕΣ ΤΗΣ</a:t>
            </a:r>
            <a:endParaRPr lang="el-GR"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ΙΩΑΝΝΗΣ ΤΡΑΜΠΑΝΤΖΗΣ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r>
              <a:rPr lang="el-GR" dirty="0"/>
              <a:t>Για την ανέγερση του γυμνασίου ο Ιωάννης </a:t>
            </a:r>
            <a:r>
              <a:rPr lang="el-GR" dirty="0" err="1"/>
              <a:t>Τραμπατζής</a:t>
            </a:r>
            <a:r>
              <a:rPr lang="el-GR" dirty="0"/>
              <a:t> διέθεσε το ποσό των 2000 χρυσών λιρών. Το προικοδότησε με κεφάλαια εξακοσίων ομολογιών του Εθνικού Δανείου των 120.000.000 φράγκων του 1881 για να λειτουργήσει και να συντηρηθεί. Απεβίωσε στις 3 Ιανουαρίου 1890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ΙΩΑΝΝΗΣ ΤΡΑΜΠΑΝΤΖΗΣ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l-GR" dirty="0"/>
              <a:t>Η προσωπικότητα και η προσφορά του αποτελούν σταθμό στην ιστορική πορεία της Σιάτιστας : </a:t>
            </a:r>
          </a:p>
          <a:p>
            <a:pPr>
              <a:buNone/>
            </a:pPr>
            <a:r>
              <a:rPr lang="el-GR" dirty="0"/>
              <a:t> </a:t>
            </a:r>
          </a:p>
          <a:p>
            <a:pPr>
              <a:buNone/>
            </a:pPr>
            <a:r>
              <a:rPr lang="el-GR" dirty="0"/>
              <a:t> </a:t>
            </a:r>
          </a:p>
          <a:p>
            <a:pPr>
              <a:buNone/>
            </a:pPr>
            <a:r>
              <a:rPr lang="el-GR" dirty="0"/>
              <a:t>« Μεγαλόπρεπο προβάλει το άγαλμα του ,</a:t>
            </a:r>
          </a:p>
          <a:p>
            <a:pPr>
              <a:buNone/>
            </a:pPr>
            <a:r>
              <a:rPr lang="el-GR" dirty="0"/>
              <a:t>που του έστησε  η Πατρίδα μας με μητρική στοργή</a:t>
            </a:r>
          </a:p>
          <a:p>
            <a:pPr>
              <a:buNone/>
            </a:pPr>
            <a:r>
              <a:rPr lang="el-GR" dirty="0"/>
              <a:t>και </a:t>
            </a:r>
            <a:r>
              <a:rPr lang="el-GR" dirty="0" err="1"/>
              <a:t>ό,τι</a:t>
            </a:r>
            <a:r>
              <a:rPr lang="el-GR" dirty="0"/>
              <a:t> δεν λέει το μάρμαρο , το λέει το επίγραμμα του:</a:t>
            </a:r>
          </a:p>
          <a:p>
            <a:pPr>
              <a:buNone/>
            </a:pPr>
            <a:r>
              <a:rPr lang="el-GR" dirty="0"/>
              <a:t>Μ΄ ευγνωμοσύνη η Σιάτιστα τη μνήμη σου ευλογεί και</a:t>
            </a:r>
          </a:p>
          <a:p>
            <a:pPr>
              <a:buNone/>
            </a:pPr>
            <a:r>
              <a:rPr lang="el-GR" dirty="0"/>
              <a:t>σε υμνολογεί»</a:t>
            </a:r>
          </a:p>
          <a:p>
            <a:pPr>
              <a:buNone/>
            </a:pP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ΘΕΟΔΩΡΟΣ  ΜΑΝΟΥΣΗΣ</a:t>
            </a:r>
            <a:r>
              <a:rPr lang="el-GR" dirty="0"/>
              <a:t/>
            </a:r>
            <a:br>
              <a:rPr lang="el-GR" dirty="0"/>
            </a:br>
            <a:r>
              <a:rPr lang="el-GR" dirty="0"/>
              <a:t> </a:t>
            </a:r>
            <a:br>
              <a:rPr lang="el-GR" dirty="0"/>
            </a:b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 Θεόδωρος </a:t>
            </a:r>
            <a:r>
              <a:rPr lang="el-GR" dirty="0" err="1" smtClean="0"/>
              <a:t>Μανούσης</a:t>
            </a:r>
            <a:r>
              <a:rPr lang="el-GR" dirty="0" smtClean="0"/>
              <a:t> γεννήθηκε στη Σιάτιστα το 1793.</a:t>
            </a:r>
          </a:p>
          <a:p>
            <a:r>
              <a:rPr lang="el-GR" dirty="0" smtClean="0"/>
              <a:t>Τα γράμματα της Δημοτικής και Μέσης εκπαίδευσης διδάχτηκε στις Ελληνικές Σχολές της Τεργέστης και της Βιέννης, ενώ σπούδασε φιλολογία και φιλοσοφία στα Γερμανικά Πανεπιστήμια. Στην Ελλάδα, εγκαταστάθηκε οριστικά το 1835. Διορίστηκε Αρεοπαγίτης στον νεοσύστατο Άρειο Πάγο, όπου υπηρέτησε το 1843. Την ίδια περίοδο υπηρέτησε και ως Βασιλικός Επίτροπος στην Ιερά Σύνοδο</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ΘΕΟΔΩΡΟΣ  ΜΑΝΟΥΣΗΣ</a:t>
            </a:r>
            <a:r>
              <a:rPr lang="el-GR" dirty="0"/>
              <a:t/>
            </a:r>
            <a:br>
              <a:rPr lang="el-GR" dirty="0"/>
            </a:br>
            <a:r>
              <a:rPr lang="el-GR" dirty="0"/>
              <a:t> </a:t>
            </a:r>
            <a:br>
              <a:rPr lang="el-GR" dirty="0"/>
            </a:br>
            <a:endParaRPr lang="el-GR" dirty="0"/>
          </a:p>
        </p:txBody>
      </p:sp>
      <p:sp>
        <p:nvSpPr>
          <p:cNvPr id="3" name="2 - Θέση περιεχομένου"/>
          <p:cNvSpPr>
            <a:spLocks noGrp="1"/>
          </p:cNvSpPr>
          <p:nvPr>
            <p:ph idx="1"/>
          </p:nvPr>
        </p:nvSpPr>
        <p:spPr/>
        <p:txBody>
          <a:bodyPr/>
          <a:lstStyle/>
          <a:p>
            <a:r>
              <a:rPr lang="el-GR" dirty="0"/>
              <a:t>Το 1837 συγκαταλέγεται ανάμεσα στους πρώτους διορισθέντες καθηγητές του νεοσύστατου Εθνικού Πανεπιστημίου. Δίδαξε ως επίτιμος και στη συνέχεια ως τακτικός καθηγητής.</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ΘΕΟΔΩΡΟΣ  ΜΑΝΟΥΣΗΣ</a:t>
            </a:r>
            <a:r>
              <a:rPr lang="el-GR" dirty="0"/>
              <a:t/>
            </a:r>
            <a:br>
              <a:rPr lang="el-GR" dirty="0"/>
            </a:br>
            <a:r>
              <a:rPr lang="el-GR" dirty="0"/>
              <a:t> </a:t>
            </a:r>
            <a:br>
              <a:rPr lang="el-GR" dirty="0"/>
            </a:br>
            <a:endParaRPr lang="el-GR" dirty="0"/>
          </a:p>
        </p:txBody>
      </p:sp>
      <p:sp>
        <p:nvSpPr>
          <p:cNvPr id="3" name="2 - Θέση περιεχομένου"/>
          <p:cNvSpPr>
            <a:spLocks noGrp="1"/>
          </p:cNvSpPr>
          <p:nvPr>
            <p:ph idx="1"/>
          </p:nvPr>
        </p:nvSpPr>
        <p:spPr>
          <a:xfrm>
            <a:off x="457200" y="836712"/>
            <a:ext cx="8229600" cy="5289451"/>
          </a:xfrm>
        </p:spPr>
        <p:txBody>
          <a:bodyPr>
            <a:normAutofit fontScale="92500"/>
          </a:bodyPr>
          <a:lstStyle/>
          <a:p>
            <a:r>
              <a:rPr lang="el-GR" dirty="0"/>
              <a:t>Το 1844 εκλέχτηκε πρύτανης  του Πανεπιστημίου, για το πανεπιστημιακό έτος 1845-46. Στις 29 Σεπτεμβρίου του 1858, σε ύφος λιτό και σαφές, συντάσσει και υπογράφει ο ίδιος την διαθήκη του. Θυμάται πρώτα τους συγγενείς του, στους οποίους αφήνει σημαντικά για την εποχή ποσά. Ακολουθεί η γενέτειρα του Σιάτιστα στην οποία αφήνει την πλούσια Βιβλιοθήκη του, που αποτελούνταν από 8.000 τόμους και έγινε ο πυρήνας της Βιβλιοθήκης που πήρε το όνομα του.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395536" y="332656"/>
            <a:ext cx="8291264" cy="5793507"/>
          </a:xfrm>
        </p:spPr>
        <p:txBody>
          <a:bodyPr/>
          <a:lstStyle/>
          <a:p>
            <a:r>
              <a:rPr lang="el-GR" dirty="0"/>
              <a:t>Οι </a:t>
            </a:r>
            <a:r>
              <a:rPr lang="el-GR" dirty="0" err="1"/>
              <a:t>Σιατιστινοί</a:t>
            </a:r>
            <a:r>
              <a:rPr lang="el-GR" dirty="0"/>
              <a:t> , από την αρχή , ήταν υποχρεωμένοι να επιβιώνουν όχι μόνο σε συνθήκες τυραννίας , αλλά και σε έναν τόπο άγονο και αφιλόξενο . Παρόλα αυτά όμως , μέσα σε δυο αιώνες ζωής ,κατόρθωσαν να δημιουργήσουν μια πόλη που να θεωρείται η περισσότερο ανεπτυγμένη όλης της Δυτικής Μακεδονίας .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23528" y="476672"/>
            <a:ext cx="8363272" cy="5649491"/>
          </a:xfrm>
        </p:spPr>
        <p:txBody>
          <a:bodyPr/>
          <a:lstStyle/>
          <a:p>
            <a:r>
              <a:rPr lang="el-GR" dirty="0"/>
              <a:t>Στις χώρες που συναλλάσσονταν ίδρυσαν μεγάλους εμπορικούς οίκους , ανέπτυξαν ελληνικές κοινότητες και κατέκτησαν όλο το φάσμα των δραστηριοτήτων στις τέχνες και στο εμπόριο . Εκεί μπόρεσαν , παράλληλα με τον πλούτο , να αναπτύξουν το πνεύμα . Έγραψαν δικά τους και μετέφρασαν ξένα συγγράμματα . έγιναν λαμπροί επιστήμονες , λόγιοι , φιλόσοφοι , καλλιτέχνες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r>
              <a:rPr lang="el-GR" dirty="0"/>
              <a:t>Στη Σιάτιστα από περασμένους χρόνους μέχρι και σήμερα , όλα σχεδόν τα δημόσια κτήρια , εκκλησίες , σχολεία , γυμνάσια , τεχνικές σχολές , διοικητήριο , παιδικές χαρές και τόσα άλλα έργα κοινής ωφέλειας , βρύσες , πάρκα , δρόμοι , γήπεδα κ.α. είναι δημιουργήματα Σιατιστινών ευεργετών ή διαφόρων κληροδοτημάτων που θεσπίστηκαν από αυτούς . Η Σιάτιστα είναι η πόλη των ευεργετών και των δωρητών .</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Owner\Επιφάνεια εργασίας\clip_image00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1 - Τίτλος"/>
          <p:cNvSpPr>
            <a:spLocks noGrp="1"/>
          </p:cNvSpPr>
          <p:nvPr>
            <p:ph type="title"/>
          </p:nvPr>
        </p:nvSpPr>
        <p:spPr/>
        <p:txBody>
          <a:bodyPr/>
          <a:lstStyle/>
          <a:p>
            <a:r>
              <a:rPr lang="el-GR" dirty="0" smtClean="0"/>
              <a:t>ΤΟ 1</a:t>
            </a:r>
            <a:r>
              <a:rPr lang="el-GR" baseline="30000" dirty="0" smtClean="0"/>
              <a:t>Ο</a:t>
            </a:r>
            <a:r>
              <a:rPr lang="el-GR" dirty="0" smtClean="0"/>
              <a:t> ΔΗΜΟΤΙΚΟ ΣΧΟΛΕΙΟ</a:t>
            </a:r>
            <a:endParaRPr lang="el-GR" dirty="0"/>
          </a:p>
        </p:txBody>
      </p:sp>
      <p:sp>
        <p:nvSpPr>
          <p:cNvPr id="3" name="2 - Θέση περιεχομένου"/>
          <p:cNvSpPr>
            <a:spLocks noGrp="1"/>
          </p:cNvSpPr>
          <p:nvPr>
            <p:ph idx="1"/>
          </p:nvPr>
        </p:nvSpPr>
        <p:spPr/>
        <p:txBody>
          <a:bodyPr/>
          <a:lstStyle/>
          <a:p>
            <a:r>
              <a:rPr lang="el-GR" dirty="0">
                <a:solidFill>
                  <a:schemeClr val="bg1"/>
                </a:solidFill>
              </a:rPr>
              <a:t>Η θεμελίωση του νέου δημοτικού σχολείου έγινε στις 15 Ιουνίου </a:t>
            </a:r>
            <a:r>
              <a:rPr lang="el-GR" dirty="0" smtClean="0">
                <a:solidFill>
                  <a:schemeClr val="bg1"/>
                </a:solidFill>
              </a:rPr>
              <a:t>1908</a:t>
            </a:r>
          </a:p>
          <a:p>
            <a:r>
              <a:rPr lang="el-GR" dirty="0">
                <a:solidFill>
                  <a:schemeClr val="bg1"/>
                </a:solidFill>
              </a:rPr>
              <a:t>Τα έξοδα της ανέγερσης κατέβαλε η Αδελφότητα της Χώρας «Προφήτης Ηλίας» </a:t>
            </a:r>
            <a:r>
              <a:rPr lang="el-GR" dirty="0" smtClean="0">
                <a:solidFill>
                  <a:schemeClr val="bg1"/>
                </a:solidFill>
              </a:rPr>
              <a:t>και </a:t>
            </a:r>
            <a:r>
              <a:rPr lang="el-GR" dirty="0">
                <a:solidFill>
                  <a:schemeClr val="bg1"/>
                </a:solidFill>
              </a:rPr>
              <a:t>όλοι οι κάτοικοι της </a:t>
            </a:r>
            <a:r>
              <a:rPr lang="el-GR" dirty="0" smtClean="0">
                <a:solidFill>
                  <a:schemeClr val="bg1"/>
                </a:solidFill>
              </a:rPr>
              <a:t>Χώρας</a:t>
            </a:r>
            <a:endParaRPr lang="el-GR"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SCN0109"/>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 Τίτλος"/>
          <p:cNvSpPr>
            <a:spLocks noGrp="1"/>
          </p:cNvSpPr>
          <p:nvPr>
            <p:ph type="title"/>
          </p:nvPr>
        </p:nvSpPr>
        <p:spPr/>
        <p:txBody>
          <a:bodyPr/>
          <a:lstStyle/>
          <a:p>
            <a:r>
              <a:rPr lang="el-GR" dirty="0" smtClean="0"/>
              <a:t>ΤΡΑΜΠΑΝΤΖΕΙΟ ΓΥΜΝΑΣΙΟ</a:t>
            </a:r>
            <a:endParaRPr lang="el-GR" dirty="0"/>
          </a:p>
        </p:txBody>
      </p:sp>
      <p:sp>
        <p:nvSpPr>
          <p:cNvPr id="3" name="2 - Θέση περιεχομένου"/>
          <p:cNvSpPr>
            <a:spLocks noGrp="1"/>
          </p:cNvSpPr>
          <p:nvPr>
            <p:ph idx="1"/>
          </p:nvPr>
        </p:nvSpPr>
        <p:spPr/>
        <p:txBody>
          <a:bodyPr/>
          <a:lstStyle/>
          <a:p>
            <a:r>
              <a:rPr lang="el-GR" dirty="0">
                <a:solidFill>
                  <a:schemeClr val="bg1"/>
                </a:solidFill>
              </a:rPr>
              <a:t>Με τη δύση του 1887 και την ανατολή του 1888 η Σιάτιστα ετοιμάζονταν, ύστερα από την γενναιόδωρη προσφορά του Ιωάννη Τραμπαντζή, για τη θεμελίωση του Γυμνασίου. Η παλιά Ελληνική Σχολή ήταν ετοιμόρροπη. Στις εκκλήσεις των Σιατιστινών για ανέγερση  νέου κτιρίου ανταποκρίθηκε ο μεγάλος ευεργέτης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ΤΡΑΜΠΑΝΤΖΕΙΟ ΓΥΜΝΑΣΙΟ</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a:t>Η θεμελίωση έγινε στις 24 Μαρτίου 1888. Ο Αγιασμός τελέστηκε από τον Μητροπολίτη </a:t>
            </a:r>
            <a:r>
              <a:rPr lang="el-GR" dirty="0" smtClean="0"/>
              <a:t>Αθανάσιο.</a:t>
            </a:r>
          </a:p>
          <a:p>
            <a:r>
              <a:rPr lang="el-GR" dirty="0"/>
              <a:t>Οι εργασίες άρχισαν αμέσως στις 28 Μαρτίου 1888 και τελείωσαν ορίστηκα τον Αύγουστο του 1889. Αρχιτέκτονας ήταν ο Κωνσταντίνος </a:t>
            </a:r>
            <a:r>
              <a:rPr lang="el-GR" dirty="0" err="1"/>
              <a:t>Πιπιλιάγκας</a:t>
            </a:r>
            <a:r>
              <a:rPr lang="el-GR" dirty="0"/>
              <a:t> από τη Βλάστη. Το διδακτήριο υψώθηκε μεγαλοπρεπές και επιβλητικό, αυστηρού νεοκλασικού ρυθμού, με προσεγμένη </a:t>
            </a:r>
            <a:r>
              <a:rPr lang="el-GR" dirty="0" err="1"/>
              <a:t>ισόδομη</a:t>
            </a:r>
            <a:r>
              <a:rPr lang="el-GR" dirty="0"/>
              <a:t> λαξευτή τοιχοποιία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ΤΡΑΜΠΑΝΤΖΕΙΟ ΓΥΜΝΑΣΙΟ</a:t>
            </a:r>
            <a:endParaRPr lang="el-GR" dirty="0"/>
          </a:p>
        </p:txBody>
      </p:sp>
      <p:sp>
        <p:nvSpPr>
          <p:cNvPr id="3" name="2 - Θέση περιεχομένου"/>
          <p:cNvSpPr>
            <a:spLocks noGrp="1"/>
          </p:cNvSpPr>
          <p:nvPr>
            <p:ph idx="1"/>
          </p:nvPr>
        </p:nvSpPr>
        <p:spPr/>
        <p:txBody>
          <a:bodyPr/>
          <a:lstStyle/>
          <a:p>
            <a:r>
              <a:rPr lang="el-GR" dirty="0"/>
              <a:t>Στο υπέρθυρο, κάτω από το τριγωνικό </a:t>
            </a:r>
            <a:r>
              <a:rPr lang="el-GR" dirty="0" smtClean="0"/>
              <a:t>αέτωμα είναι χαραγμένο το επίγραμμα :</a:t>
            </a:r>
          </a:p>
          <a:p>
            <a:pPr>
              <a:buNone/>
            </a:pPr>
            <a:r>
              <a:rPr lang="el-GR" dirty="0" smtClean="0"/>
              <a:t>    </a:t>
            </a:r>
            <a:r>
              <a:rPr lang="el-GR" dirty="0" smtClean="0">
                <a:latin typeface="Arial Unicode MS" pitchFamily="34" charset="-128"/>
                <a:ea typeface="Arial Unicode MS" pitchFamily="34" charset="-128"/>
                <a:cs typeface="Arial Unicode MS" pitchFamily="34" charset="-128"/>
              </a:rPr>
              <a:t>Δω </a:t>
            </a:r>
            <a:r>
              <a:rPr lang="el-GR" dirty="0">
                <a:latin typeface="Arial Unicode MS" pitchFamily="34" charset="-128"/>
                <a:ea typeface="Arial Unicode MS" pitchFamily="34" charset="-128"/>
                <a:cs typeface="Arial Unicode MS" pitchFamily="34" charset="-128"/>
              </a:rPr>
              <a:t>ποιος θρόνιασε τας Μούσας; </a:t>
            </a:r>
            <a:r>
              <a:rPr lang="el-GR" dirty="0" err="1">
                <a:latin typeface="Arial Unicode MS" pitchFamily="34" charset="-128"/>
                <a:ea typeface="Arial Unicode MS" pitchFamily="34" charset="-128"/>
                <a:cs typeface="Arial Unicode MS" pitchFamily="34" charset="-128"/>
              </a:rPr>
              <a:t>Δος</a:t>
            </a:r>
            <a:r>
              <a:rPr lang="el-GR" dirty="0">
                <a:latin typeface="Arial Unicode MS" pitchFamily="34" charset="-128"/>
                <a:ea typeface="Arial Unicode MS" pitchFamily="34" charset="-128"/>
                <a:cs typeface="Arial Unicode MS" pitchFamily="34" charset="-128"/>
              </a:rPr>
              <a:t> μου Σιάτιστα Πατρίς</a:t>
            </a:r>
          </a:p>
          <a:p>
            <a:pPr>
              <a:buNone/>
            </a:pPr>
            <a:r>
              <a:rPr lang="el-GR" dirty="0" smtClean="0">
                <a:latin typeface="Arial Unicode MS" pitchFamily="34" charset="-128"/>
                <a:ea typeface="Arial Unicode MS" pitchFamily="34" charset="-128"/>
                <a:cs typeface="Arial Unicode MS" pitchFamily="34" charset="-128"/>
              </a:rPr>
              <a:t>   Τα</a:t>
            </a:r>
            <a:r>
              <a:rPr lang="el-GR" dirty="0">
                <a:latin typeface="Arial Unicode MS" pitchFamily="34" charset="-128"/>
                <a:ea typeface="Arial Unicode MS" pitchFamily="34" charset="-128"/>
                <a:cs typeface="Arial Unicode MS" pitchFamily="34" charset="-128"/>
              </a:rPr>
              <a:t>’ όνομά του να στεφανώσω: Ιωάννης </a:t>
            </a:r>
            <a:r>
              <a:rPr lang="el-GR" dirty="0" err="1">
                <a:latin typeface="Arial Unicode MS" pitchFamily="34" charset="-128"/>
                <a:ea typeface="Arial Unicode MS" pitchFamily="34" charset="-128"/>
                <a:cs typeface="Arial Unicode MS" pitchFamily="34" charset="-128"/>
              </a:rPr>
              <a:t>Τραμπαντζής</a:t>
            </a:r>
            <a:r>
              <a:rPr lang="el-GR" dirty="0">
                <a:latin typeface="Arial Unicode MS" pitchFamily="34" charset="-128"/>
                <a:ea typeface="Arial Unicode MS" pitchFamily="34" charset="-128"/>
                <a:cs typeface="Arial Unicode MS" pitchFamily="34" charset="-128"/>
              </a:rPr>
              <a:t>.</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ΙΩΑΝΝΗΣ ΤΡΑΜΠΑΝΤΖΗΣ</a:t>
            </a:r>
            <a:r>
              <a:rPr lang="el-GR" dirty="0"/>
              <a:t/>
            </a:r>
            <a:br>
              <a:rPr lang="el-GR" dirty="0"/>
            </a:br>
            <a:endParaRPr lang="el-GR" dirty="0"/>
          </a:p>
        </p:txBody>
      </p:sp>
      <p:sp>
        <p:nvSpPr>
          <p:cNvPr id="3" name="2 - Θέση περιεχομένου"/>
          <p:cNvSpPr>
            <a:spLocks noGrp="1"/>
          </p:cNvSpPr>
          <p:nvPr>
            <p:ph idx="1"/>
          </p:nvPr>
        </p:nvSpPr>
        <p:spPr/>
        <p:txBody>
          <a:bodyPr/>
          <a:lstStyle/>
          <a:p>
            <a:r>
              <a:rPr lang="el-GR" dirty="0"/>
              <a:t>Ο Ιωάννης Μ. </a:t>
            </a:r>
            <a:r>
              <a:rPr lang="el-GR" dirty="0" err="1"/>
              <a:t>Τραμπαντζής</a:t>
            </a:r>
            <a:r>
              <a:rPr lang="el-GR" dirty="0"/>
              <a:t> γεννήθηκε στη Σιάτιστα στις 31 Δεκεμβρίου 1815.Σε ηλικία 12 ετών αναχώρησε από την Ελλάδα και πήγε στη Ρουμανία μαζί με τους μεγαλύτερους σε ηλικία αδερφούς του. Εκεί, χάρις στο έξοχο εμπορικό του πνεύμα, στην εργατικότητα και στην εύνοια της τύχης, απέκτησε μεγάλη περιουσία</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TotalTime>
  <Words>652</Words>
  <Application>Microsoft Office PowerPoint</Application>
  <PresentationFormat>Προβολή στην οθόνη (4:3)</PresentationFormat>
  <Paragraphs>36</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Ζωντάνια</vt:lpstr>
      <vt:lpstr>Η ΕΚΠΑΙΔΕΥΣΗ ΣΤΗ ΣΙΑΤΙΣΤΑ ΚΑΙ ΟΙ ΜΕΓΑΛΟΙ ΕΥΕΡΓΕΤΕΣ ΤΗΣ</vt:lpstr>
      <vt:lpstr>Διαφάνεια 2</vt:lpstr>
      <vt:lpstr>Διαφάνεια 3</vt:lpstr>
      <vt:lpstr>Διαφάνεια 4</vt:lpstr>
      <vt:lpstr>ΤΟ 1Ο ΔΗΜΟΤΙΚΟ ΣΧΟΛΕΙΟ</vt:lpstr>
      <vt:lpstr>ΤΡΑΜΠΑΝΤΖΕΙΟ ΓΥΜΝΑΣΙΟ</vt:lpstr>
      <vt:lpstr>ΤΡΑΜΠΑΝΤΖΕΙΟ ΓΥΜΝΑΣΙΟ</vt:lpstr>
      <vt:lpstr>ΤΡΑΜΠΑΝΤΖΕΙΟ ΓΥΜΝΑΣΙΟ</vt:lpstr>
      <vt:lpstr>ΙΩΑΝΝΗΣ ΤΡΑΜΠΑΝΤΖΗΣ </vt:lpstr>
      <vt:lpstr>ΙΩΑΝΝΗΣ ΤΡΑΜΠΑΝΤΖΗΣ </vt:lpstr>
      <vt:lpstr>ΙΩΑΝΝΗΣ ΤΡΑΜΠΑΝΤΖΗΣ </vt:lpstr>
      <vt:lpstr>ΘΕΟΔΩΡΟΣ  ΜΑΝΟΥΣΗΣ   </vt:lpstr>
      <vt:lpstr>ΘΕΟΔΩΡΟΣ  ΜΑΝΟΥΣΗΣ   </vt:lpstr>
      <vt:lpstr>ΘΕΟΔΩΡΟΣ  ΜΑΝΟΥΣΗΣ   </vt:lpstr>
    </vt:vector>
  </TitlesOfParts>
  <Company>Multirama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ΕΚΠΑΙΔΕΥΣΗ ΣΤΗ ΣΙΑΤΙΣΤΑ ΚΑΙ ΟΙ ΜΕΓΑΛΟΙ ΕΥΕΡΓΕΤΕΣ ΤΗΣ</dc:title>
  <dc:creator>Multirama Customer</dc:creator>
  <cp:lastModifiedBy>Siatista</cp:lastModifiedBy>
  <cp:revision>5</cp:revision>
  <dcterms:created xsi:type="dcterms:W3CDTF">2014-05-11T17:11:19Z</dcterms:created>
  <dcterms:modified xsi:type="dcterms:W3CDTF">2014-11-27T10:30:00Z</dcterms:modified>
</cp:coreProperties>
</file>