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9"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80"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8" autoAdjust="0"/>
    <p:restoredTop sz="94679" autoAdjust="0"/>
  </p:normalViewPr>
  <p:slideViewPr>
    <p:cSldViewPr>
      <p:cViewPr varScale="1">
        <p:scale>
          <a:sx n="47" d="100"/>
          <a:sy n="47" d="100"/>
        </p:scale>
        <p:origin x="-1182"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image" Target="../media/image47.emf"/><Relationship Id="rId4" Type="http://schemas.openxmlformats.org/officeDocument/2006/relationships/image" Target="../media/image5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F78BF-1F51-4825-AF91-ECAC5F91C545}" type="datetimeFigureOut">
              <a:rPr lang="el-GR" smtClean="0"/>
              <a:t>1/2/2015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C6E7D-E44E-44BA-9734-BAB0CDBB01CD}"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3BC6E7D-E44E-44BA-9734-BAB0CDBB01CD}" type="slidenum">
              <a:rPr lang="el-GR" smtClean="0"/>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6 - Ισοσκελές τρίγωνο"/>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 Τίτλος"/>
          <p:cNvSpPr>
            <a:spLocks noGrp="1"/>
          </p:cNvSpPr>
          <p:nvPr>
            <p:ph type="ctrTitle"/>
          </p:nvPr>
        </p:nvSpPr>
        <p:spPr>
          <a:xfrm>
            <a:off x="540544" y="776288"/>
            <a:ext cx="8062912" cy="1470025"/>
          </a:xfrm>
        </p:spPr>
        <p:txBody>
          <a:bodyPr anchor="b"/>
          <a:lstStyle>
            <a:lvl1pPr algn="r">
              <a:defRPr sz="4400"/>
            </a:lvl1pPr>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5" name="27 - Θέση ημερομηνίας"/>
          <p:cNvSpPr>
            <a:spLocks noGrp="1"/>
          </p:cNvSpPr>
          <p:nvPr>
            <p:ph type="dt" sz="half" idx="10"/>
          </p:nvPr>
        </p:nvSpPr>
        <p:spPr>
          <a:xfrm>
            <a:off x="1371600" y="6011863"/>
            <a:ext cx="5791200" cy="365125"/>
          </a:xfrm>
        </p:spPr>
        <p:txBody>
          <a:bodyPr tIns="0" bIns="0" anchor="t"/>
          <a:lstStyle>
            <a:lvl1pPr algn="r">
              <a:defRPr sz="1000"/>
            </a:lvl1pPr>
          </a:lstStyle>
          <a:p>
            <a:pPr>
              <a:defRPr/>
            </a:pPr>
            <a:fld id="{8DD2C5BE-48D7-4A12-B7D5-62B8D2E7B039}" type="datetimeFigureOut">
              <a:rPr lang="el-GR"/>
              <a:pPr>
                <a:defRPr/>
              </a:pPr>
              <a:t>1/2/2015</a:t>
            </a:fld>
            <a:endParaRPr lang="el-GR"/>
          </a:p>
        </p:txBody>
      </p:sp>
      <p:sp>
        <p:nvSpPr>
          <p:cNvPr id="6" name="16 - Θέση υποσέλιδου"/>
          <p:cNvSpPr>
            <a:spLocks noGrp="1"/>
          </p:cNvSpPr>
          <p:nvPr>
            <p:ph type="ftr" sz="quarter" idx="11"/>
          </p:nvPr>
        </p:nvSpPr>
        <p:spPr>
          <a:xfrm>
            <a:off x="1371600" y="5649913"/>
            <a:ext cx="5791200" cy="365125"/>
          </a:xfrm>
        </p:spPr>
        <p:txBody>
          <a:bodyPr tIns="0" bIns="0"/>
          <a:lstStyle>
            <a:lvl1pPr algn="r">
              <a:defRPr sz="1100"/>
            </a:lvl1pPr>
          </a:lstStyle>
          <a:p>
            <a:pPr>
              <a:defRPr/>
            </a:pPr>
            <a:endParaRPr lang="el-GR"/>
          </a:p>
        </p:txBody>
      </p:sp>
      <p:sp>
        <p:nvSpPr>
          <p:cNvPr id="7" name="28 - Θέση αριθμού διαφάνειας"/>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0B06B5E1-41A5-44F6-860C-AD02B20161CA}"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09A1151F-F08D-4F1C-821F-51B8BC838960}" type="datetimeFigureOut">
              <a:rPr lang="el-GR"/>
              <a:pPr>
                <a:defRPr/>
              </a:pPr>
              <a:t>1/2/2015</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89513C86-03FB-4D81-8F67-499C8C80C84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44160665-000C-46C1-9134-62B5375C1A86}" type="datetimeFigureOut">
              <a:rPr lang="el-GR"/>
              <a:pPr>
                <a:defRPr/>
              </a:pPr>
              <a:t>1/2/2015</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3EC87EE9-2BA8-43C0-B108-197952F1B08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457200" y="1882808"/>
            <a:ext cx="822960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a:xfrm>
            <a:off x="4791075" y="6480175"/>
            <a:ext cx="2133600" cy="301625"/>
          </a:xfrm>
        </p:spPr>
        <p:txBody>
          <a:bodyPr/>
          <a:lstStyle>
            <a:lvl1pPr>
              <a:defRPr/>
            </a:lvl1pPr>
          </a:lstStyle>
          <a:p>
            <a:pPr>
              <a:defRPr/>
            </a:pPr>
            <a:fld id="{C566C6B5-8BBD-47A7-B83E-B58680222A85}" type="datetimeFigureOut">
              <a:rPr lang="el-GR"/>
              <a:pPr>
                <a:defRPr/>
              </a:pPr>
              <a:t>1/2/2015</a:t>
            </a:fld>
            <a:endParaRPr lang="el-GR"/>
          </a:p>
        </p:txBody>
      </p:sp>
      <p:sp>
        <p:nvSpPr>
          <p:cNvPr id="5" name="4 - Θέση υποσέλιδου"/>
          <p:cNvSpPr>
            <a:spLocks noGrp="1"/>
          </p:cNvSpPr>
          <p:nvPr>
            <p:ph type="ftr" sz="quarter" idx="11"/>
          </p:nvPr>
        </p:nvSpPr>
        <p:spPr>
          <a:xfrm>
            <a:off x="457200" y="6481763"/>
            <a:ext cx="4259263" cy="300037"/>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4308DE1-A3A1-468A-A252-C485A52F69A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4" name="8 - Ορθογώνιο τρίγωνο"/>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 Ισοσκελές τρίγωνο"/>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10 - Ευθεία γραμμή σύνδεσης"/>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9 - Ευθεία γραμμή σύνδεσης"/>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lstStyle>
            <a:lvl1pPr marL="0" algn="l">
              <a:buNone/>
              <a:defRPr sz="3600" b="1" cap="none" baseline="0"/>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8" name="3 - Θέση ημερομηνίας"/>
          <p:cNvSpPr>
            <a:spLocks noGrp="1"/>
          </p:cNvSpPr>
          <p:nvPr>
            <p:ph type="dt" sz="half" idx="10"/>
          </p:nvPr>
        </p:nvSpPr>
        <p:spPr>
          <a:xfrm>
            <a:off x="6956425" y="6477000"/>
            <a:ext cx="2133600" cy="304800"/>
          </a:xfrm>
        </p:spPr>
        <p:txBody>
          <a:bodyPr/>
          <a:lstStyle>
            <a:lvl1pPr>
              <a:defRPr/>
            </a:lvl1pPr>
          </a:lstStyle>
          <a:p>
            <a:pPr>
              <a:defRPr/>
            </a:pPr>
            <a:fld id="{EE216E88-A3BB-428A-8B6B-15385AE105F6}" type="datetimeFigureOut">
              <a:rPr lang="el-GR"/>
              <a:pPr>
                <a:defRPr/>
              </a:pPr>
              <a:t>1/2/2015</a:t>
            </a:fld>
            <a:endParaRPr lang="el-GR"/>
          </a:p>
        </p:txBody>
      </p:sp>
      <p:sp>
        <p:nvSpPr>
          <p:cNvPr id="9" name="4 - Θέση υποσέλιδου"/>
          <p:cNvSpPr>
            <a:spLocks noGrp="1"/>
          </p:cNvSpPr>
          <p:nvPr>
            <p:ph type="ftr" sz="quarter" idx="11"/>
          </p:nvPr>
        </p:nvSpPr>
        <p:spPr>
          <a:xfrm>
            <a:off x="2619375" y="6481763"/>
            <a:ext cx="4260850" cy="300037"/>
          </a:xfrm>
        </p:spPr>
        <p:txBody>
          <a:bodyPr/>
          <a:lstStyle>
            <a:lvl1pPr>
              <a:defRPr/>
            </a:lvl1pPr>
          </a:lstStyle>
          <a:p>
            <a:pPr>
              <a:defRPr/>
            </a:pPr>
            <a:endParaRPr lang="el-GR"/>
          </a:p>
        </p:txBody>
      </p:sp>
      <p:sp>
        <p:nvSpPr>
          <p:cNvPr id="10" name="5 - Θέση αριθμού διαφάνειας"/>
          <p:cNvSpPr>
            <a:spLocks noGrp="1"/>
          </p:cNvSpPr>
          <p:nvPr>
            <p:ph type="sldNum" sz="quarter" idx="12"/>
          </p:nvPr>
        </p:nvSpPr>
        <p:spPr>
          <a:xfrm>
            <a:off x="8450263" y="809625"/>
            <a:ext cx="503237" cy="300038"/>
          </a:xfrm>
        </p:spPr>
        <p:txBody>
          <a:bodyPr/>
          <a:lstStyle>
            <a:lvl1pPr>
              <a:defRPr/>
            </a:lvl1pPr>
          </a:lstStyle>
          <a:p>
            <a:pPr>
              <a:defRPr/>
            </a:pPr>
            <a:fld id="{1700102F-75B3-4AD6-9815-B45D3F4B076B}"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179A59D2-2755-4327-AEB2-DD8188A24486}" type="datetimeFigureOut">
              <a:rPr lang="el-GR"/>
              <a:pPr>
                <a:defRPr/>
              </a:pPr>
              <a:t>1/2/2015</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F9F86368-0486-4CAF-9954-74F3DA19D04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a:xfrm>
            <a:off x="4791075" y="6481763"/>
            <a:ext cx="2130425" cy="301625"/>
          </a:xfrm>
        </p:spPr>
        <p:txBody>
          <a:bodyPr/>
          <a:lstStyle>
            <a:lvl1pPr>
              <a:defRPr/>
            </a:lvl1pPr>
          </a:lstStyle>
          <a:p>
            <a:pPr>
              <a:defRPr/>
            </a:pPr>
            <a:fld id="{7B59D7E4-EEE8-4114-868A-400003E060D4}" type="datetimeFigureOut">
              <a:rPr lang="el-GR"/>
              <a:pPr>
                <a:defRPr/>
              </a:pPr>
              <a:t>1/2/2015</a:t>
            </a:fld>
            <a:endParaRPr lang="el-GR"/>
          </a:p>
        </p:txBody>
      </p:sp>
      <p:sp>
        <p:nvSpPr>
          <p:cNvPr id="8" name="7 - Θέση υποσέλιδου"/>
          <p:cNvSpPr>
            <a:spLocks noGrp="1"/>
          </p:cNvSpPr>
          <p:nvPr>
            <p:ph type="ftr" sz="quarter" idx="11"/>
          </p:nvPr>
        </p:nvSpPr>
        <p:spPr>
          <a:xfrm>
            <a:off x="457200" y="6481763"/>
            <a:ext cx="4260850" cy="301625"/>
          </a:xfrm>
        </p:spPr>
        <p:txBody>
          <a:bodyPr/>
          <a:lstStyle>
            <a:lvl1pPr>
              <a:defRPr/>
            </a:lvl1pPr>
          </a:lstStyle>
          <a:p>
            <a:pPr>
              <a:defRPr/>
            </a:pPr>
            <a:endParaRPr lang="el-GR"/>
          </a:p>
        </p:txBody>
      </p:sp>
      <p:sp>
        <p:nvSpPr>
          <p:cNvPr id="9" name="8 - Θέση αριθμού διαφάνειας"/>
          <p:cNvSpPr>
            <a:spLocks noGrp="1"/>
          </p:cNvSpPr>
          <p:nvPr>
            <p:ph type="sldNum" sz="quarter" idx="12"/>
          </p:nvPr>
        </p:nvSpPr>
        <p:spPr>
          <a:xfrm>
            <a:off x="7589838" y="6483350"/>
            <a:ext cx="503237" cy="301625"/>
          </a:xfrm>
        </p:spPr>
        <p:txBody>
          <a:bodyPr/>
          <a:lstStyle>
            <a:lvl1pPr algn="ctr">
              <a:defRPr/>
            </a:lvl1pPr>
          </a:lstStyle>
          <a:p>
            <a:pPr>
              <a:defRPr/>
            </a:pPr>
            <a:fld id="{CDA984CE-A06F-451C-BFE1-D66315A092B6}"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lang="el-GR" smtClean="0"/>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89ADF5DE-3EC8-4F0C-A5CA-16E89DE6DD09}" type="datetimeFigureOut">
              <a:rPr lang="el-GR"/>
              <a:pPr>
                <a:defRPr/>
              </a:pPr>
              <a:t>1/2/2015</a:t>
            </a:fld>
            <a:endParaRPr lang="el-GR"/>
          </a:p>
        </p:txBody>
      </p:sp>
      <p:sp>
        <p:nvSpPr>
          <p:cNvPr id="4" name="2 - Θέση υποσέλιδου"/>
          <p:cNvSpPr>
            <a:spLocks noGrp="1"/>
          </p:cNvSpPr>
          <p:nvPr>
            <p:ph type="ftr" sz="quarter" idx="11"/>
          </p:nvPr>
        </p:nvSpPr>
        <p:spPr/>
        <p:txBody>
          <a:bodyPr/>
          <a:lstStyle>
            <a:lvl1pPr>
              <a:defRPr/>
            </a:lvl1pPr>
          </a:lstStyle>
          <a:p>
            <a:pPr>
              <a:defRPr/>
            </a:pPr>
            <a:endParaRPr lang="el-GR"/>
          </a:p>
        </p:txBody>
      </p:sp>
      <p:sp>
        <p:nvSpPr>
          <p:cNvPr id="5" name="22 - Θέση αριθμού διαφάνειας"/>
          <p:cNvSpPr>
            <a:spLocks noGrp="1"/>
          </p:cNvSpPr>
          <p:nvPr>
            <p:ph type="sldNum" sz="quarter" idx="12"/>
          </p:nvPr>
        </p:nvSpPr>
        <p:spPr/>
        <p:txBody>
          <a:bodyPr/>
          <a:lstStyle>
            <a:lvl1pPr>
              <a:defRPr/>
            </a:lvl1pPr>
          </a:lstStyle>
          <a:p>
            <a:pPr>
              <a:defRPr/>
            </a:pPr>
            <a:fld id="{70DDE725-B108-4268-BA8B-F611D0FFE97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D030F242-E0CE-47EE-9081-39986247EE00}" type="datetimeFigureOut">
              <a:rPr lang="el-GR"/>
              <a:pPr>
                <a:defRPr/>
              </a:pPr>
              <a:t>1/2/2015</a:t>
            </a:fld>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22 - Θέση αριθμού διαφάνειας"/>
          <p:cNvSpPr>
            <a:spLocks noGrp="1"/>
          </p:cNvSpPr>
          <p:nvPr>
            <p:ph type="sldNum" sz="quarter" idx="12"/>
          </p:nvPr>
        </p:nvSpPr>
        <p:spPr/>
        <p:txBody>
          <a:bodyPr/>
          <a:lstStyle>
            <a:lvl1pPr>
              <a:defRPr/>
            </a:lvl1pPr>
          </a:lstStyle>
          <a:p>
            <a:pPr>
              <a:defRPr/>
            </a:pPr>
            <a:fld id="{0E894FE6-1883-4AC2-84D0-8E2BDC7B8D4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a:xfrm>
            <a:off x="6278563" y="6556375"/>
            <a:ext cx="2133600" cy="301625"/>
          </a:xfrm>
        </p:spPr>
        <p:txBody>
          <a:bodyPr/>
          <a:lstStyle>
            <a:lvl1pPr>
              <a:defRPr sz="900"/>
            </a:lvl1pPr>
          </a:lstStyle>
          <a:p>
            <a:pPr>
              <a:defRPr/>
            </a:pPr>
            <a:fld id="{15963246-5461-4CA3-8CB4-B54BE4A9C75A}" type="datetimeFigureOut">
              <a:rPr lang="el-GR"/>
              <a:pPr>
                <a:defRPr/>
              </a:pPr>
              <a:t>1/2/2015</a:t>
            </a:fld>
            <a:endParaRPr lang="el-GR"/>
          </a:p>
        </p:txBody>
      </p:sp>
      <p:sp>
        <p:nvSpPr>
          <p:cNvPr id="6" name="5 - Θέση υποσέλιδου"/>
          <p:cNvSpPr>
            <a:spLocks noGrp="1"/>
          </p:cNvSpPr>
          <p:nvPr>
            <p:ph type="ftr" sz="quarter" idx="11"/>
          </p:nvPr>
        </p:nvSpPr>
        <p:spPr>
          <a:xfrm>
            <a:off x="1135063" y="6556375"/>
            <a:ext cx="5143500" cy="301625"/>
          </a:xfrm>
        </p:spPr>
        <p:txBody>
          <a:bodyPr/>
          <a:lstStyle>
            <a:lvl1pPr>
              <a:defRPr sz="900"/>
            </a:lvl1pPr>
          </a:lstStyle>
          <a:p>
            <a:pPr>
              <a:defRPr/>
            </a:pPr>
            <a:endParaRPr lang="el-GR"/>
          </a:p>
        </p:txBody>
      </p:sp>
      <p:sp>
        <p:nvSpPr>
          <p:cNvPr id="7" name="6 - Θέση αριθμού διαφάνειας"/>
          <p:cNvSpPr>
            <a:spLocks noGrp="1"/>
          </p:cNvSpPr>
          <p:nvPr>
            <p:ph type="sldNum" sz="quarter" idx="12"/>
          </p:nvPr>
        </p:nvSpPr>
        <p:spPr>
          <a:xfrm>
            <a:off x="8410575" y="6556375"/>
            <a:ext cx="503238" cy="301625"/>
          </a:xfrm>
        </p:spPr>
        <p:txBody>
          <a:bodyPr/>
          <a:lstStyle>
            <a:lvl1pPr>
              <a:defRPr sz="900"/>
            </a:lvl1pPr>
          </a:lstStyle>
          <a:p>
            <a:pPr>
              <a:defRPr/>
            </a:pPr>
            <a:fld id="{4B85AE13-CF66-443A-8CBB-3240CA1D5825}"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700" y="6556375"/>
            <a:ext cx="2101850" cy="301625"/>
          </a:xfrm>
        </p:spPr>
        <p:txBody>
          <a:bodyPr/>
          <a:lstStyle>
            <a:lvl1pPr>
              <a:defRPr sz="900"/>
            </a:lvl1pPr>
          </a:lstStyle>
          <a:p>
            <a:pPr>
              <a:defRPr/>
            </a:pPr>
            <a:fld id="{53B1EE1A-5E48-44A8-A385-E39E3CBC360E}" type="datetimeFigureOut">
              <a:rPr lang="el-GR"/>
              <a:pPr>
                <a:defRPr/>
              </a:pPr>
              <a:t>1/2/2015</a:t>
            </a:fld>
            <a:endParaRPr lang="el-GR"/>
          </a:p>
        </p:txBody>
      </p:sp>
      <p:sp>
        <p:nvSpPr>
          <p:cNvPr id="6" name="5 - Θέση υποσέλιδου"/>
          <p:cNvSpPr>
            <a:spLocks noGrp="1"/>
          </p:cNvSpPr>
          <p:nvPr>
            <p:ph type="ftr" sz="quarter" idx="11"/>
          </p:nvPr>
        </p:nvSpPr>
        <p:spPr>
          <a:xfrm>
            <a:off x="1169988" y="6557963"/>
            <a:ext cx="4948237" cy="301625"/>
          </a:xfrm>
        </p:spPr>
        <p:txBody>
          <a:bodyPr/>
          <a:lstStyle>
            <a:lvl1pPr>
              <a:defRPr sz="900"/>
            </a:lvl1pPr>
          </a:lstStyle>
          <a:p>
            <a:pPr>
              <a:defRPr/>
            </a:pPr>
            <a:endParaRPr lang="el-GR"/>
          </a:p>
        </p:txBody>
      </p:sp>
      <p:sp>
        <p:nvSpPr>
          <p:cNvPr id="7" name="6 - Θέση αριθμού διαφάνειας"/>
          <p:cNvSpPr>
            <a:spLocks noGrp="1"/>
          </p:cNvSpPr>
          <p:nvPr>
            <p:ph type="sldNum" sz="quarter" idx="12"/>
          </p:nvPr>
        </p:nvSpPr>
        <p:spPr>
          <a:xfrm>
            <a:off x="8216900" y="6556375"/>
            <a:ext cx="366713" cy="301625"/>
          </a:xfrm>
        </p:spPr>
        <p:txBody>
          <a:bodyPr/>
          <a:lstStyle>
            <a:lvl1pPr algn="ctr">
              <a:defRPr sz="900"/>
            </a:lvl1pPr>
          </a:lstStyle>
          <a:p>
            <a:pPr>
              <a:defRPr/>
            </a:pPr>
            <a:fld id="{EA3A8DD0-396B-401A-9F9E-6481B8924723}"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7 - Ευθεία γραμμή σύνδεσης"/>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8288"/>
            <a:ext cx="8229600" cy="1398587"/>
          </a:xfrm>
          <a:prstGeom prst="rect">
            <a:avLst/>
          </a:prstGeom>
        </p:spPr>
        <p:txBody>
          <a:bodyPr vert="horz" anchor="ctr">
            <a:normAutofit/>
          </a:bodyPr>
          <a:lstStyle/>
          <a:p>
            <a:r>
              <a:rPr lang="el-GR" smtClean="0"/>
              <a:t>Kλικ για επεξεργασία του τίτλου</a:t>
            </a:r>
            <a:endParaRPr lang="en-US"/>
          </a:p>
        </p:txBody>
      </p:sp>
      <p:sp>
        <p:nvSpPr>
          <p:cNvPr id="1030" name="12 - Θέση κειμένου"/>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2959FC83-8B27-4174-944B-D3FA49CCBB58}" type="datetimeFigureOut">
              <a:rPr lang="el-GR"/>
              <a:pPr>
                <a:defRPr/>
              </a:pPr>
              <a:t>1/2/2015</a:t>
            </a:fld>
            <a:endParaRPr lang="el-GR"/>
          </a:p>
        </p:txBody>
      </p:sp>
      <p:sp>
        <p:nvSpPr>
          <p:cNvPr id="3" name="2 - Θέση υποσέλιδου"/>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l-GR"/>
          </a:p>
        </p:txBody>
      </p:sp>
      <p:sp>
        <p:nvSpPr>
          <p:cNvPr id="23" name="22 - Θέση αριθμού διαφάνειας"/>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16C0BB5C-AAD8-474C-BE17-F75E19ABD73C}"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39" r:id="rId4"/>
    <p:sldLayoutId id="2147483747" r:id="rId5"/>
    <p:sldLayoutId id="2147483740" r:id="rId6"/>
    <p:sldLayoutId id="2147483741" r:id="rId7"/>
    <p:sldLayoutId id="2147483748" r:id="rId8"/>
    <p:sldLayoutId id="2147483749" r:id="rId9"/>
    <p:sldLayoutId id="2147483742" r:id="rId10"/>
    <p:sldLayoutId id="2147483743" r:id="rId11"/>
  </p:sldLayoutIdLst>
  <p:timing>
    <p:tnLst>
      <p:par>
        <p:cTn id="1" dur="indefinite" restart="never" nodeType="tmRoot"/>
      </p:par>
    </p:tnLst>
  </p:timing>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___________________Microsoft_Office_Excel_97-20031.xls"/><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___________________Microsoft_Office_Excel_97-20033.xls"/><Relationship Id="rId5" Type="http://schemas.openxmlformats.org/officeDocument/2006/relationships/oleObject" Target="../embeddings/___________________Microsoft_Office_Excel_97-20032.xls"/><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___________________Microsoft_Office_Excel_97-20035.xls"/><Relationship Id="rId5" Type="http://schemas.openxmlformats.org/officeDocument/2006/relationships/oleObject" Target="../embeddings/___________________Microsoft_Office_Excel_97-20034.xls"/><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___________________Microsoft_Office_Excel_97-20037.xls"/><Relationship Id="rId5" Type="http://schemas.openxmlformats.org/officeDocument/2006/relationships/oleObject" Target="../embeddings/___________________Microsoft_Office_Excel_97-20036.xls"/><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___________________Microsoft_Office_Excel_97-20039.xls"/><Relationship Id="rId5" Type="http://schemas.openxmlformats.org/officeDocument/2006/relationships/oleObject" Target="../embeddings/___________________Microsoft_Office_Excel_97-20038.xls"/><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___________________Microsoft_Office_Excel_97-200311.xls"/><Relationship Id="rId5" Type="http://schemas.openxmlformats.org/officeDocument/2006/relationships/oleObject" Target="../embeddings/___________________Microsoft_Office_Excel_97-200310.xls"/><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___________________Microsoft_Office_Excel_97-200313.xls"/><Relationship Id="rId5" Type="http://schemas.openxmlformats.org/officeDocument/2006/relationships/oleObject" Target="../embeddings/___________________Microsoft_Office_Excel_97-200312.xls"/><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___________________Microsoft_Office_Excel_97-200315.xls"/><Relationship Id="rId5" Type="http://schemas.openxmlformats.org/officeDocument/2006/relationships/oleObject" Target="../embeddings/___________________Microsoft_Office_Excel_97-200314.xls"/><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___________________Microsoft_Office_Excel_97-200316.xls"/></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video" Target="file:///E:\project\&#914;&#943;&#945;%20&#954;&#945;&#964;&#940;%20&#964;&#969;&#957;%20&#947;&#965;&#957;&#945;&#953;&#954;&#974;&#957;.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marL="484632" eaLnBrk="1" fontAlgn="auto" hangingPunct="1">
              <a:spcAft>
                <a:spcPts val="0"/>
              </a:spcAft>
              <a:defRPr/>
            </a:pPr>
            <a:r>
              <a:rPr lang="el-GR" dirty="0" smtClean="0">
                <a:solidFill>
                  <a:schemeClr val="accent1">
                    <a:tint val="83000"/>
                    <a:satMod val="150000"/>
                  </a:schemeClr>
                </a:solidFill>
                <a:latin typeface="Times New Roman"/>
                <a:ea typeface="Times New Roman"/>
              </a:rPr>
              <a:t> </a:t>
            </a:r>
            <a:r>
              <a:rPr lang="el-GR" dirty="0" smtClean="0">
                <a:solidFill>
                  <a:schemeClr val="accent1">
                    <a:tint val="83000"/>
                    <a:satMod val="150000"/>
                  </a:schemeClr>
                </a:solidFill>
              </a:rPr>
              <a:t> </a:t>
            </a:r>
            <a:endParaRPr lang="el-GR" dirty="0">
              <a:solidFill>
                <a:schemeClr val="accent1">
                  <a:tint val="83000"/>
                  <a:satMod val="150000"/>
                </a:schemeClr>
              </a:solidFill>
            </a:endParaRPr>
          </a:p>
        </p:txBody>
      </p:sp>
      <p:sp>
        <p:nvSpPr>
          <p:cNvPr id="3" name="2 - Υπότιτλος"/>
          <p:cNvSpPr>
            <a:spLocks noGrp="1"/>
          </p:cNvSpPr>
          <p:nvPr>
            <p:ph type="subTitle" idx="1"/>
          </p:nvPr>
        </p:nvSpPr>
        <p:spPr>
          <a:xfrm>
            <a:off x="540544" y="428604"/>
            <a:ext cx="8031984" cy="1857388"/>
          </a:xfrm>
        </p:spPr>
        <p:txBody>
          <a:bodyPr>
            <a:noAutofit/>
          </a:bodyPr>
          <a:lstStyle/>
          <a:p>
            <a:pPr algn="just" eaLnBrk="1" fontAlgn="auto" hangingPunct="1">
              <a:spcAft>
                <a:spcPts val="0"/>
              </a:spcAft>
              <a:buFont typeface="Wingdings 2"/>
              <a:buNone/>
              <a:defRPr/>
            </a:pPr>
            <a:r>
              <a:rPr lang="el-GR" sz="6600" b="1" dirty="0" smtClean="0">
                <a:solidFill>
                  <a:schemeClr val="accent1"/>
                </a:solidFill>
              </a:rPr>
              <a:t>ΓΥΝΑΙΚΕΙΑ ΔΙΚΑΙΩΜΑΤΑ</a:t>
            </a:r>
          </a:p>
        </p:txBody>
      </p:sp>
      <p:sp>
        <p:nvSpPr>
          <p:cNvPr id="13315" name="5 - Ορθογώνιο"/>
          <p:cNvSpPr>
            <a:spLocks noChangeArrowheads="1"/>
          </p:cNvSpPr>
          <p:nvPr/>
        </p:nvSpPr>
        <p:spPr bwMode="auto">
          <a:xfrm>
            <a:off x="4786313" y="3571875"/>
            <a:ext cx="4000500" cy="2678113"/>
          </a:xfrm>
          <a:prstGeom prst="rect">
            <a:avLst/>
          </a:prstGeom>
          <a:noFill/>
          <a:ln w="9525">
            <a:noFill/>
            <a:miter lim="800000"/>
            <a:headEnd/>
            <a:tailEnd/>
          </a:ln>
        </p:spPr>
        <p:txBody>
          <a:bodyPr>
            <a:spAutoFit/>
          </a:bodyPr>
          <a:lstStyle/>
          <a:p>
            <a:r>
              <a:rPr lang="el-GR" sz="2400" b="1">
                <a:solidFill>
                  <a:srgbClr val="FF2BD8"/>
                </a:solidFill>
                <a:cs typeface="Times New Roman" pitchFamily="18" charset="0"/>
              </a:rPr>
              <a:t>Μαθήτριες:</a:t>
            </a:r>
            <a:endParaRPr lang="el-GR" sz="2400">
              <a:solidFill>
                <a:srgbClr val="FF2BD8"/>
              </a:solidFill>
            </a:endParaRPr>
          </a:p>
          <a:p>
            <a:pPr eaLnBrk="0" hangingPunct="0"/>
            <a:r>
              <a:rPr lang="el-GR" sz="2400">
                <a:solidFill>
                  <a:srgbClr val="FF2BD8"/>
                </a:solidFill>
                <a:cs typeface="Times New Roman" pitchFamily="18" charset="0"/>
              </a:rPr>
              <a:t>Φρειδερίκη</a:t>
            </a:r>
          </a:p>
          <a:p>
            <a:pPr eaLnBrk="0" hangingPunct="0"/>
            <a:r>
              <a:rPr lang="el-GR" sz="2400">
                <a:solidFill>
                  <a:srgbClr val="FF2BD8"/>
                </a:solidFill>
                <a:cs typeface="Times New Roman" pitchFamily="18" charset="0"/>
              </a:rPr>
              <a:t>Κουτσουλιωτα</a:t>
            </a:r>
            <a:endParaRPr lang="el-GR" sz="2400">
              <a:solidFill>
                <a:srgbClr val="FF2BD8"/>
              </a:solidFill>
            </a:endParaRPr>
          </a:p>
          <a:p>
            <a:pPr eaLnBrk="0" hangingPunct="0"/>
            <a:r>
              <a:rPr lang="el-GR" sz="2400">
                <a:solidFill>
                  <a:srgbClr val="FF2BD8"/>
                </a:solidFill>
                <a:cs typeface="Times New Roman" pitchFamily="18" charset="0"/>
              </a:rPr>
              <a:t>Ματίνα Μπλετσα</a:t>
            </a:r>
            <a:endParaRPr lang="el-GR" sz="2400">
              <a:solidFill>
                <a:srgbClr val="FF2BD8"/>
              </a:solidFill>
            </a:endParaRPr>
          </a:p>
          <a:p>
            <a:pPr eaLnBrk="0" hangingPunct="0"/>
            <a:r>
              <a:rPr lang="el-GR" sz="2400">
                <a:solidFill>
                  <a:srgbClr val="FF2BD8"/>
                </a:solidFill>
                <a:cs typeface="Times New Roman" pitchFamily="18" charset="0"/>
              </a:rPr>
              <a:t>Φωτεινή Νακου</a:t>
            </a:r>
            <a:endParaRPr lang="el-GR" sz="2400">
              <a:solidFill>
                <a:srgbClr val="FF2BD8"/>
              </a:solidFill>
            </a:endParaRPr>
          </a:p>
          <a:p>
            <a:pPr eaLnBrk="0" hangingPunct="0"/>
            <a:r>
              <a:rPr lang="el-GR" sz="2400">
                <a:solidFill>
                  <a:srgbClr val="FF2BD8"/>
                </a:solidFill>
                <a:cs typeface="Times New Roman" pitchFamily="18" charset="0"/>
              </a:rPr>
              <a:t>Ναομη Παπαγεώργου</a:t>
            </a:r>
            <a:endParaRPr lang="el-GR" sz="2400">
              <a:solidFill>
                <a:srgbClr val="FF2BD8"/>
              </a:solidFill>
            </a:endParaRPr>
          </a:p>
          <a:p>
            <a:pPr eaLnBrk="0" hangingPunct="0"/>
            <a:r>
              <a:rPr lang="el-GR" sz="2400">
                <a:solidFill>
                  <a:srgbClr val="FF2BD8"/>
                </a:solidFill>
                <a:cs typeface="Times New Roman" pitchFamily="18" charset="0"/>
              </a:rPr>
              <a:t>Ιωάννα Τσιουκρα</a:t>
            </a:r>
            <a:endParaRPr lang="el-GR" sz="2400">
              <a:solidFill>
                <a:srgbClr val="FF2BD8"/>
              </a:solidFill>
            </a:endParaRPr>
          </a:p>
        </p:txBody>
      </p:sp>
      <p:pic>
        <p:nvPicPr>
          <p:cNvPr id="13316" name="Picture 16" descr="picture1"/>
          <p:cNvPicPr>
            <a:picLocks noChangeAspect="1" noChangeArrowheads="1"/>
          </p:cNvPicPr>
          <p:nvPr/>
        </p:nvPicPr>
        <p:blipFill>
          <a:blip r:embed="rId2" cstate="print"/>
          <a:srcRect/>
          <a:stretch>
            <a:fillRect/>
          </a:stretch>
        </p:blipFill>
        <p:spPr bwMode="auto">
          <a:xfrm>
            <a:off x="611188" y="2636838"/>
            <a:ext cx="3683000" cy="36830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idx="4294967295"/>
          </p:nvPr>
        </p:nvSpPr>
        <p:spPr>
          <a:xfrm>
            <a:off x="468313" y="404813"/>
            <a:ext cx="8229600" cy="4572000"/>
          </a:xfrm>
        </p:spPr>
        <p:txBody>
          <a:bodyPr/>
          <a:lstStyle/>
          <a:p>
            <a:pPr eaLnBrk="1" hangingPunct="1">
              <a:lnSpc>
                <a:spcPct val="80000"/>
              </a:lnSpc>
            </a:pPr>
            <a:r>
              <a:rPr lang="el-GR" sz="2400" b="1" smtClean="0">
                <a:solidFill>
                  <a:schemeClr val="bg1"/>
                </a:solidFill>
              </a:rPr>
              <a:t>ο αναλφαβητισμός</a:t>
            </a:r>
            <a:r>
              <a:rPr lang="el-GR" sz="2400" smtClean="0">
                <a:solidFill>
                  <a:schemeClr val="bg1"/>
                </a:solidFill>
              </a:rPr>
              <a:t> είναι ένας παράγοντας ο οποίος δεν επιτρέπει στον άνθρωπο να σκεφτεί ορθά και λογικά λόγω της έλλειψης βασικών γνώσεων. Οι γυναίκες από τα παλιότερα χρόνια θεωρούνταν αντικείμενο εκμετάλλευσης λόγω έλλειψης μυϊκής δύναμης σε σχέση με τον άνδρα. Έτσι, οι άνθρωποι με έλλειψη βασικής παιδείας αδυνατούν να κατανοήσουν ότι όλοι είμαστε ίσοι και βολεύονται σ’ αυτή την κατάσταση, έτσι ώστε να κάνουν ότι επιθυμούν αδιαφορώντας για τους «κατώτερους» (γυναίκες στην προκειμένη περίπτωση).</a:t>
            </a:r>
          </a:p>
          <a:p>
            <a:pPr eaLnBrk="1" hangingPunct="1">
              <a:lnSpc>
                <a:spcPct val="80000"/>
              </a:lnSpc>
            </a:pPr>
            <a:endParaRPr lang="el-GR" sz="2400" smtClean="0"/>
          </a:p>
          <a:p>
            <a:pPr eaLnBrk="1" hangingPunct="1"/>
            <a:endParaRPr lang="el-GR" smtClean="0"/>
          </a:p>
        </p:txBody>
      </p:sp>
      <p:pic>
        <p:nvPicPr>
          <p:cNvPr id="22530" name="Picture 5" descr="ecoalpha2"/>
          <p:cNvPicPr>
            <a:picLocks noChangeAspect="1" noChangeArrowheads="1"/>
          </p:cNvPicPr>
          <p:nvPr/>
        </p:nvPicPr>
        <p:blipFill>
          <a:blip r:embed="rId2" cstate="print"/>
          <a:srcRect/>
          <a:stretch>
            <a:fillRect/>
          </a:stretch>
        </p:blipFill>
        <p:spPr bwMode="auto">
          <a:xfrm>
            <a:off x="2987675" y="4221163"/>
            <a:ext cx="3028950" cy="186690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642918"/>
            <a:ext cx="7443814" cy="1113280"/>
          </a:xfrm>
        </p:spPr>
        <p:txBody>
          <a:bodyPr>
            <a:normAutofit fontScale="90000"/>
          </a:bodyPr>
          <a:lstStyle/>
          <a:p>
            <a:pPr marL="484632" eaLnBrk="1" fontAlgn="auto" hangingPunct="1">
              <a:spcAft>
                <a:spcPts val="0"/>
              </a:spcAft>
              <a:defRPr/>
            </a:pPr>
            <a:r>
              <a:rPr lang="el-GR" b="1" dirty="0" smtClean="0">
                <a:solidFill>
                  <a:schemeClr val="accent1">
                    <a:tint val="83000"/>
                    <a:satMod val="150000"/>
                  </a:schemeClr>
                </a:solidFill>
              </a:rPr>
              <a:t>6.ΑΚΤΙΒΙΣΤΡΙΕΣ ΠΟΥ ΑΓΩΝΙΣΤΗΚΑΝ ΓΙΑ ΤΗΝ ΑΠΟΚΤΗΣΗ ΤΩΝ ΓΥΝΑΙΚΕΙΩΝ ΔΙΚΑΙΩΜΑΤΩΝ</a:t>
            </a:r>
            <a:endParaRPr lang="el-GR" dirty="0">
              <a:solidFill>
                <a:schemeClr val="accent1">
                  <a:tint val="83000"/>
                  <a:satMod val="150000"/>
                </a:schemeClr>
              </a:solidFill>
            </a:endParaRPr>
          </a:p>
        </p:txBody>
      </p:sp>
      <p:sp>
        <p:nvSpPr>
          <p:cNvPr id="23554" name="2 - Θέση περιεχομένου"/>
          <p:cNvSpPr>
            <a:spLocks noGrp="1"/>
          </p:cNvSpPr>
          <p:nvPr>
            <p:ph idx="1"/>
          </p:nvPr>
        </p:nvSpPr>
        <p:spPr>
          <a:xfrm>
            <a:off x="395288" y="2420938"/>
            <a:ext cx="6264275" cy="3887787"/>
          </a:xfrm>
        </p:spPr>
        <p:txBody>
          <a:bodyPr/>
          <a:lstStyle/>
          <a:p>
            <a:pPr eaLnBrk="1" hangingPunct="1"/>
            <a:r>
              <a:rPr lang="el-GR" sz="2400" b="1" dirty="0" smtClean="0">
                <a:solidFill>
                  <a:schemeClr val="bg1"/>
                </a:solidFill>
              </a:rPr>
              <a:t>1</a:t>
            </a:r>
            <a:r>
              <a:rPr lang="el-GR" sz="2400" b="1" baseline="30000" dirty="0" smtClean="0">
                <a:solidFill>
                  <a:schemeClr val="bg1"/>
                </a:solidFill>
              </a:rPr>
              <a:t>η</a:t>
            </a:r>
            <a:r>
              <a:rPr lang="el-GR" sz="2400" b="1" dirty="0" smtClean="0">
                <a:solidFill>
                  <a:schemeClr val="bg1"/>
                </a:solidFill>
              </a:rPr>
              <a:t> </a:t>
            </a:r>
            <a:r>
              <a:rPr lang="el-GR" sz="2400" b="1" dirty="0" err="1" smtClean="0">
                <a:solidFill>
                  <a:schemeClr val="bg1"/>
                </a:solidFill>
              </a:rPr>
              <a:t>Καμίλα</a:t>
            </a:r>
            <a:r>
              <a:rPr lang="el-GR" sz="2400" b="1" dirty="0" smtClean="0">
                <a:solidFill>
                  <a:schemeClr val="bg1"/>
                </a:solidFill>
              </a:rPr>
              <a:t> </a:t>
            </a:r>
            <a:r>
              <a:rPr lang="el-GR" sz="2400" b="1" dirty="0" err="1" smtClean="0">
                <a:solidFill>
                  <a:schemeClr val="bg1"/>
                </a:solidFill>
              </a:rPr>
              <a:t>Βαγιέχο</a:t>
            </a:r>
            <a:r>
              <a:rPr lang="el-GR" sz="2400" b="1" dirty="0" smtClean="0">
                <a:solidFill>
                  <a:schemeClr val="bg1"/>
                </a:solidFill>
              </a:rPr>
              <a:t>, Χιλή:</a:t>
            </a:r>
            <a:r>
              <a:rPr lang="el-GR" sz="2400" dirty="0" smtClean="0">
                <a:solidFill>
                  <a:schemeClr val="bg1"/>
                </a:solidFill>
              </a:rPr>
              <a:t>23χρονη πρόεδρος της Ένωσης Φοιτητών Πανεπιστημίου Χιλής και δυναμική κομμουνίστρια. </a:t>
            </a:r>
          </a:p>
          <a:p>
            <a:pPr eaLnBrk="1" hangingPunct="1"/>
            <a:r>
              <a:rPr lang="el-GR" sz="2400" b="1" dirty="0" smtClean="0">
                <a:solidFill>
                  <a:schemeClr val="bg1"/>
                </a:solidFill>
              </a:rPr>
              <a:t>2</a:t>
            </a:r>
            <a:r>
              <a:rPr lang="el-GR" sz="2400" b="1" baseline="30000" dirty="0" smtClean="0">
                <a:solidFill>
                  <a:schemeClr val="bg1"/>
                </a:solidFill>
              </a:rPr>
              <a:t>η</a:t>
            </a:r>
            <a:r>
              <a:rPr lang="el-GR" sz="2400" b="1" dirty="0" smtClean="0">
                <a:solidFill>
                  <a:schemeClr val="bg1"/>
                </a:solidFill>
              </a:rPr>
              <a:t>ΛέιμαΓκμπόουι,Λιβερία</a:t>
            </a:r>
            <a:r>
              <a:rPr lang="el-GR" sz="2400" dirty="0" smtClean="0">
                <a:solidFill>
                  <a:schemeClr val="bg1"/>
                </a:solidFill>
              </a:rPr>
              <a:t>: 40χρονη, βραβευμένη με Νόμπελ ειρήνης, ακτιβίστρια, η οποία αγωνίζεται για την ισότητα όλων των Αφρικανών γυναικών. </a:t>
            </a:r>
          </a:p>
          <a:p>
            <a:pPr eaLnBrk="1" hangingPunct="1"/>
            <a:endParaRPr lang="el-GR" sz="2400" dirty="0" smtClean="0">
              <a:solidFill>
                <a:schemeClr val="bg1"/>
              </a:solidFill>
            </a:endParaRPr>
          </a:p>
          <a:p>
            <a:pPr eaLnBrk="1" hangingPunct="1"/>
            <a:endParaRPr lang="el-GR" dirty="0" smtClean="0"/>
          </a:p>
        </p:txBody>
      </p:sp>
      <p:pic>
        <p:nvPicPr>
          <p:cNvPr id="23555" name="Picture 5" descr="camila1"/>
          <p:cNvPicPr>
            <a:picLocks noChangeAspect="1" noChangeArrowheads="1"/>
          </p:cNvPicPr>
          <p:nvPr/>
        </p:nvPicPr>
        <p:blipFill>
          <a:blip r:embed="rId2" cstate="print"/>
          <a:srcRect/>
          <a:stretch>
            <a:fillRect/>
          </a:stretch>
        </p:blipFill>
        <p:spPr bwMode="auto">
          <a:xfrm>
            <a:off x="6948488" y="2133600"/>
            <a:ext cx="1643062" cy="1944688"/>
          </a:xfrm>
          <a:prstGeom prst="rect">
            <a:avLst/>
          </a:prstGeom>
          <a:noFill/>
          <a:ln w="9525">
            <a:noFill/>
            <a:miter lim="800000"/>
            <a:headEnd/>
            <a:tailEnd/>
          </a:ln>
        </p:spPr>
      </p:pic>
      <p:pic>
        <p:nvPicPr>
          <p:cNvPr id="23556" name="Picture 7" descr="leima-gkbooui--to-nobel-anikei-se-oles-tis-gynaikes"/>
          <p:cNvPicPr>
            <a:picLocks noChangeAspect="1" noChangeArrowheads="1"/>
          </p:cNvPicPr>
          <p:nvPr/>
        </p:nvPicPr>
        <p:blipFill>
          <a:blip r:embed="rId3" cstate="print"/>
          <a:srcRect/>
          <a:stretch>
            <a:fillRect/>
          </a:stretch>
        </p:blipFill>
        <p:spPr bwMode="auto">
          <a:xfrm>
            <a:off x="6732588" y="4652963"/>
            <a:ext cx="2171700" cy="1493837"/>
          </a:xfrm>
          <a:prstGeom prst="rect">
            <a:avLst/>
          </a:prstGeom>
          <a:noFill/>
          <a:ln w="9525">
            <a:noFill/>
            <a:miter lim="800000"/>
            <a:headEnd/>
            <a:tailEnd/>
          </a:ln>
        </p:spPr>
      </p:pic>
    </p:spTree>
  </p:cSld>
  <p:clrMapOvr>
    <a:masterClrMapping/>
  </p:clrMapOvr>
  <p:transition spd="med">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 Θέση περιεχομένου"/>
          <p:cNvSpPr>
            <a:spLocks noGrp="1"/>
          </p:cNvSpPr>
          <p:nvPr>
            <p:ph idx="1"/>
          </p:nvPr>
        </p:nvSpPr>
        <p:spPr>
          <a:xfrm>
            <a:off x="457200" y="285750"/>
            <a:ext cx="5627688" cy="6022975"/>
          </a:xfrm>
        </p:spPr>
        <p:txBody>
          <a:bodyPr/>
          <a:lstStyle/>
          <a:p>
            <a:pPr eaLnBrk="1" hangingPunct="1"/>
            <a:r>
              <a:rPr lang="el-GR" sz="2400" b="1" dirty="0" smtClean="0">
                <a:solidFill>
                  <a:schemeClr val="bg1"/>
                </a:solidFill>
              </a:rPr>
              <a:t>3</a:t>
            </a:r>
            <a:r>
              <a:rPr lang="el-GR" sz="2400" b="1" baseline="30000" dirty="0" smtClean="0">
                <a:solidFill>
                  <a:schemeClr val="bg1"/>
                </a:solidFill>
              </a:rPr>
              <a:t>η</a:t>
            </a:r>
            <a:r>
              <a:rPr lang="el-GR" sz="2400" b="1" dirty="0" smtClean="0">
                <a:solidFill>
                  <a:schemeClr val="bg1"/>
                </a:solidFill>
              </a:rPr>
              <a:t>ΤαουακούλΚαρμάν, Υεμένη</a:t>
            </a:r>
            <a:r>
              <a:rPr lang="el-GR" sz="2400" dirty="0" smtClean="0">
                <a:solidFill>
                  <a:schemeClr val="bg1"/>
                </a:solidFill>
              </a:rPr>
              <a:t> 33χρονη δημοσιογράφος και ακτιβίστρια, η οποία ίδρυσε τη μη κυβερνητική οργάνωση «Γυναίκες δημοσιογράφοι χωρίς αλυσίδες». Προσπάθησε να ανατρέψει το απολυταρχικό καθεστώς του Αλί </a:t>
            </a:r>
            <a:r>
              <a:rPr lang="el-GR" sz="2400" dirty="0" err="1" smtClean="0">
                <a:solidFill>
                  <a:schemeClr val="bg1"/>
                </a:solidFill>
              </a:rPr>
              <a:t>Αμπντάλα</a:t>
            </a:r>
            <a:r>
              <a:rPr lang="el-GR" sz="2400" dirty="0" smtClean="0">
                <a:solidFill>
                  <a:schemeClr val="bg1"/>
                </a:solidFill>
              </a:rPr>
              <a:t> </a:t>
            </a:r>
            <a:r>
              <a:rPr lang="el-GR" sz="2400" dirty="0" err="1" smtClean="0">
                <a:solidFill>
                  <a:schemeClr val="bg1"/>
                </a:solidFill>
              </a:rPr>
              <a:t>Σάλεχ</a:t>
            </a:r>
            <a:r>
              <a:rPr lang="el-GR" sz="2400" dirty="0" smtClean="0">
                <a:solidFill>
                  <a:schemeClr val="bg1"/>
                </a:solidFill>
              </a:rPr>
              <a:t>, συνελήφθη, φυλακίστηκε, αλλά απελευθερώθηκε και τιμήθηκε με Νόμπελ ειρήνης. </a:t>
            </a:r>
          </a:p>
          <a:p>
            <a:pPr eaLnBrk="1" hangingPunct="1"/>
            <a:r>
              <a:rPr lang="el-GR" sz="2400" b="1" dirty="0" smtClean="0">
                <a:solidFill>
                  <a:schemeClr val="bg1"/>
                </a:solidFill>
              </a:rPr>
              <a:t>4</a:t>
            </a:r>
            <a:r>
              <a:rPr lang="el-GR" sz="2400" b="1" baseline="30000" dirty="0" smtClean="0">
                <a:solidFill>
                  <a:schemeClr val="bg1"/>
                </a:solidFill>
              </a:rPr>
              <a:t>η</a:t>
            </a:r>
            <a:r>
              <a:rPr lang="el-GR" sz="2400" b="1" dirty="0" smtClean="0">
                <a:solidFill>
                  <a:schemeClr val="bg1"/>
                </a:solidFill>
              </a:rPr>
              <a:t> </a:t>
            </a:r>
            <a:r>
              <a:rPr lang="el-GR" sz="2400" b="1" dirty="0" err="1" smtClean="0">
                <a:solidFill>
                  <a:schemeClr val="bg1"/>
                </a:solidFill>
              </a:rPr>
              <a:t>Μανάλ</a:t>
            </a:r>
            <a:r>
              <a:rPr lang="el-GR" sz="2400" b="1" dirty="0" smtClean="0">
                <a:solidFill>
                  <a:schemeClr val="bg1"/>
                </a:solidFill>
              </a:rPr>
              <a:t> αλ Σαρίφ, Σαουδική Αραβία</a:t>
            </a:r>
            <a:r>
              <a:rPr lang="el-GR" sz="2400" dirty="0" smtClean="0">
                <a:solidFill>
                  <a:schemeClr val="bg1"/>
                </a:solidFill>
              </a:rPr>
              <a:t> 33χρονη αγωνίστρια για τα γυναικεία δικαιώματα που υποστηρίζει: «αυτοκίνηση ίσον ανεξαρτησία για τις γυναίκες της Σαουδικής Αραβίας». </a:t>
            </a:r>
          </a:p>
          <a:p>
            <a:pPr eaLnBrk="1" hangingPunct="1"/>
            <a:endParaRPr lang="el-GR" sz="2400" dirty="0" smtClean="0"/>
          </a:p>
        </p:txBody>
      </p:sp>
      <p:pic>
        <p:nvPicPr>
          <p:cNvPr id="24578" name="Picture 4" descr="ANd9GcQyQPvRjVF2jIZ5oTFBJgq4dP9pfj-D0ajgnzIm3WlYvd6bN-zIWw"/>
          <p:cNvPicPr>
            <a:picLocks noChangeAspect="1" noChangeArrowheads="1"/>
          </p:cNvPicPr>
          <p:nvPr/>
        </p:nvPicPr>
        <p:blipFill>
          <a:blip r:embed="rId2" cstate="print"/>
          <a:srcRect/>
          <a:stretch>
            <a:fillRect/>
          </a:stretch>
        </p:blipFill>
        <p:spPr bwMode="auto">
          <a:xfrm>
            <a:off x="6084888" y="1341438"/>
            <a:ext cx="2908300" cy="1935162"/>
          </a:xfrm>
          <a:prstGeom prst="rect">
            <a:avLst/>
          </a:prstGeom>
          <a:noFill/>
          <a:ln w="9525">
            <a:noFill/>
            <a:miter lim="800000"/>
            <a:headEnd/>
            <a:tailEnd/>
          </a:ln>
        </p:spPr>
      </p:pic>
      <p:pic>
        <p:nvPicPr>
          <p:cNvPr id="24579" name="Picture 6" descr="46e4f3ab1e4404db53e1c120768ba2cba1fe9179_254x191"/>
          <p:cNvPicPr>
            <a:picLocks noChangeAspect="1" noChangeArrowheads="1"/>
          </p:cNvPicPr>
          <p:nvPr/>
        </p:nvPicPr>
        <p:blipFill>
          <a:blip r:embed="rId3" cstate="print"/>
          <a:srcRect/>
          <a:stretch>
            <a:fillRect/>
          </a:stretch>
        </p:blipFill>
        <p:spPr bwMode="auto">
          <a:xfrm>
            <a:off x="6300788" y="4437063"/>
            <a:ext cx="2419350" cy="1819275"/>
          </a:xfrm>
          <a:prstGeom prst="rect">
            <a:avLst/>
          </a:prstGeom>
          <a:noFill/>
          <a:ln w="9525">
            <a:noFill/>
            <a:miter lim="800000"/>
            <a:headEnd/>
            <a:tailEnd/>
          </a:ln>
        </p:spPr>
      </p:pic>
    </p:spTree>
  </p:cSld>
  <p:clrMapOvr>
    <a:masterClrMapping/>
  </p:clrMapOvr>
  <p:transition spd="med">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 Θέση περιεχομένου"/>
          <p:cNvSpPr>
            <a:spLocks noGrp="1"/>
          </p:cNvSpPr>
          <p:nvPr>
            <p:ph idx="1"/>
          </p:nvPr>
        </p:nvSpPr>
        <p:spPr>
          <a:xfrm>
            <a:off x="323850" y="0"/>
            <a:ext cx="6059488" cy="6597650"/>
          </a:xfrm>
        </p:spPr>
        <p:txBody>
          <a:bodyPr/>
          <a:lstStyle/>
          <a:p>
            <a:pPr eaLnBrk="1" hangingPunct="1">
              <a:lnSpc>
                <a:spcPct val="90000"/>
              </a:lnSpc>
            </a:pPr>
            <a:r>
              <a:rPr lang="el-GR" sz="2400" b="1" dirty="0" smtClean="0">
                <a:solidFill>
                  <a:schemeClr val="bg1"/>
                </a:solidFill>
              </a:rPr>
              <a:t>5</a:t>
            </a:r>
            <a:r>
              <a:rPr lang="el-GR" sz="2400" b="1" baseline="30000" dirty="0" smtClean="0">
                <a:solidFill>
                  <a:schemeClr val="bg1"/>
                </a:solidFill>
              </a:rPr>
              <a:t>η</a:t>
            </a:r>
            <a:r>
              <a:rPr lang="el-GR" sz="2400" b="1" dirty="0" smtClean="0">
                <a:solidFill>
                  <a:schemeClr val="bg1"/>
                </a:solidFill>
              </a:rPr>
              <a:t> </a:t>
            </a:r>
            <a:r>
              <a:rPr lang="el-GR" sz="2400" b="1" dirty="0" err="1" smtClean="0">
                <a:solidFill>
                  <a:schemeClr val="bg1"/>
                </a:solidFill>
              </a:rPr>
              <a:t>Λούμπνα</a:t>
            </a:r>
            <a:r>
              <a:rPr lang="el-GR" sz="2400" b="1" dirty="0" smtClean="0">
                <a:solidFill>
                  <a:schemeClr val="bg1"/>
                </a:solidFill>
              </a:rPr>
              <a:t> αλ Χουσεΐν, Σουδάν</a:t>
            </a:r>
            <a:r>
              <a:rPr lang="el-GR" sz="2400" dirty="0" smtClean="0">
                <a:solidFill>
                  <a:schemeClr val="bg1"/>
                </a:solidFill>
              </a:rPr>
              <a:t>. 36χρονη δημοσιογράφος και ακτιβίστρια, η οποία συνελήφθη επειδή φορούσε παντελόνι. </a:t>
            </a:r>
          </a:p>
          <a:p>
            <a:pPr eaLnBrk="1" hangingPunct="1">
              <a:lnSpc>
                <a:spcPct val="90000"/>
              </a:lnSpc>
            </a:pPr>
            <a:r>
              <a:rPr lang="el-GR" sz="2400" b="1" dirty="0" smtClean="0">
                <a:solidFill>
                  <a:schemeClr val="bg1"/>
                </a:solidFill>
              </a:rPr>
              <a:t>6</a:t>
            </a:r>
            <a:r>
              <a:rPr lang="el-GR" sz="2400" b="1" baseline="30000" dirty="0" smtClean="0">
                <a:solidFill>
                  <a:schemeClr val="bg1"/>
                </a:solidFill>
              </a:rPr>
              <a:t>η</a:t>
            </a:r>
            <a:r>
              <a:rPr lang="el-GR" sz="2400" b="1" dirty="0" smtClean="0">
                <a:solidFill>
                  <a:schemeClr val="bg1"/>
                </a:solidFill>
              </a:rPr>
              <a:t> </a:t>
            </a:r>
            <a:r>
              <a:rPr lang="el-GR" sz="2400" b="1" dirty="0" err="1" smtClean="0">
                <a:solidFill>
                  <a:schemeClr val="bg1"/>
                </a:solidFill>
              </a:rPr>
              <a:t>Σαρίν</a:t>
            </a:r>
            <a:r>
              <a:rPr lang="el-GR" sz="2400" b="1" dirty="0" smtClean="0">
                <a:solidFill>
                  <a:schemeClr val="bg1"/>
                </a:solidFill>
              </a:rPr>
              <a:t> </a:t>
            </a:r>
            <a:r>
              <a:rPr lang="el-GR" sz="2400" b="1" dirty="0" err="1" smtClean="0">
                <a:solidFill>
                  <a:schemeClr val="bg1"/>
                </a:solidFill>
              </a:rPr>
              <a:t>Εμπαντί</a:t>
            </a:r>
            <a:r>
              <a:rPr lang="el-GR" sz="2400" b="1" dirty="0" smtClean="0">
                <a:solidFill>
                  <a:schemeClr val="bg1"/>
                </a:solidFill>
              </a:rPr>
              <a:t>, Ιράν</a:t>
            </a:r>
            <a:r>
              <a:rPr lang="el-GR" sz="2400" dirty="0" smtClean="0">
                <a:solidFill>
                  <a:schemeClr val="bg1"/>
                </a:solidFill>
              </a:rPr>
              <a:t>. Στα 28 της (1975) έγινε η πρώτη δικαστίνα στο Ιράν και στα 32 της υποβιβάστηκε σε γραμματειακή θέση λόγω της Ιρανικής Επανάστασης. </a:t>
            </a:r>
          </a:p>
          <a:p>
            <a:pPr eaLnBrk="1" hangingPunct="1">
              <a:lnSpc>
                <a:spcPct val="90000"/>
              </a:lnSpc>
            </a:pPr>
            <a:r>
              <a:rPr lang="el-GR" sz="2400" b="1" dirty="0" smtClean="0">
                <a:solidFill>
                  <a:schemeClr val="bg1"/>
                </a:solidFill>
              </a:rPr>
              <a:t>7</a:t>
            </a:r>
            <a:r>
              <a:rPr lang="el-GR" sz="2400" b="1" baseline="30000" dirty="0" smtClean="0">
                <a:solidFill>
                  <a:schemeClr val="bg1"/>
                </a:solidFill>
              </a:rPr>
              <a:t>η</a:t>
            </a:r>
            <a:r>
              <a:rPr lang="el-GR" sz="2400" b="1" dirty="0" smtClean="0">
                <a:solidFill>
                  <a:schemeClr val="bg1"/>
                </a:solidFill>
              </a:rPr>
              <a:t> </a:t>
            </a:r>
            <a:r>
              <a:rPr lang="el-GR" sz="2400" b="1" dirty="0" err="1" smtClean="0">
                <a:solidFill>
                  <a:schemeClr val="bg1"/>
                </a:solidFill>
              </a:rPr>
              <a:t>Αβα</a:t>
            </a:r>
            <a:r>
              <a:rPr lang="el-GR" sz="2400" b="1" dirty="0" smtClean="0">
                <a:solidFill>
                  <a:schemeClr val="bg1"/>
                </a:solidFill>
              </a:rPr>
              <a:t> </a:t>
            </a:r>
            <a:r>
              <a:rPr lang="el-GR" sz="2400" b="1" dirty="0" err="1" smtClean="0">
                <a:solidFill>
                  <a:schemeClr val="bg1"/>
                </a:solidFill>
              </a:rPr>
              <a:t>Παπαθεοφίλου</a:t>
            </a:r>
            <a:r>
              <a:rPr lang="el-GR" sz="2400" b="1" dirty="0" smtClean="0">
                <a:solidFill>
                  <a:schemeClr val="bg1"/>
                </a:solidFill>
              </a:rPr>
              <a:t>, </a:t>
            </a:r>
            <a:r>
              <a:rPr lang="el-GR" sz="2400" b="1" dirty="0" err="1" smtClean="0">
                <a:solidFill>
                  <a:schemeClr val="bg1"/>
                </a:solidFill>
              </a:rPr>
              <a:t>Σοβέτο</a:t>
            </a:r>
            <a:r>
              <a:rPr lang="el-GR" sz="2400" b="1" dirty="0" smtClean="0">
                <a:solidFill>
                  <a:schemeClr val="bg1"/>
                </a:solidFill>
              </a:rPr>
              <a:t>.</a:t>
            </a:r>
            <a:r>
              <a:rPr lang="el-GR" sz="2400" dirty="0" smtClean="0">
                <a:solidFill>
                  <a:schemeClr val="bg1"/>
                </a:solidFill>
              </a:rPr>
              <a:t> Δασκάλα σε σχολείο της ελληνικής παροικίας, ιδρύτρια του κέντρου πολιτισμικών ανταλλαγών CΙΡ, γαλούχησε δασκάλους εθελοντές. Έδωσε έμπνευση και κίνητρα στα μικρά παιδιά, στις δασκάλες και στους γονείς.</a:t>
            </a:r>
          </a:p>
          <a:p>
            <a:pPr eaLnBrk="1" hangingPunct="1">
              <a:lnSpc>
                <a:spcPct val="90000"/>
              </a:lnSpc>
            </a:pPr>
            <a:r>
              <a:rPr lang="el-GR" sz="2400" dirty="0" smtClean="0">
                <a:solidFill>
                  <a:schemeClr val="bg1"/>
                </a:solidFill>
              </a:rPr>
              <a:t> </a:t>
            </a:r>
            <a:r>
              <a:rPr lang="el-GR" sz="2400" b="1" dirty="0" smtClean="0">
                <a:solidFill>
                  <a:schemeClr val="bg1"/>
                </a:solidFill>
              </a:rPr>
              <a:t>8</a:t>
            </a:r>
            <a:r>
              <a:rPr lang="el-GR" sz="2400" b="1" baseline="30000" dirty="0" smtClean="0">
                <a:solidFill>
                  <a:schemeClr val="bg1"/>
                </a:solidFill>
              </a:rPr>
              <a:t>η</a:t>
            </a:r>
            <a:r>
              <a:rPr lang="el-GR" sz="2400" b="1" dirty="0" smtClean="0">
                <a:solidFill>
                  <a:schemeClr val="bg1"/>
                </a:solidFill>
              </a:rPr>
              <a:t> </a:t>
            </a:r>
            <a:r>
              <a:rPr lang="el-GR" sz="2400" b="1" dirty="0" err="1" smtClean="0">
                <a:solidFill>
                  <a:schemeClr val="bg1"/>
                </a:solidFill>
              </a:rPr>
              <a:t>Ανγκ</a:t>
            </a:r>
            <a:r>
              <a:rPr lang="el-GR" sz="2400" b="1" dirty="0" smtClean="0">
                <a:solidFill>
                  <a:schemeClr val="bg1"/>
                </a:solidFill>
              </a:rPr>
              <a:t> Σαν Σου Κι, Βιρμανία,</a:t>
            </a:r>
            <a:r>
              <a:rPr lang="el-GR" sz="2400" dirty="0" smtClean="0">
                <a:solidFill>
                  <a:schemeClr val="bg1"/>
                </a:solidFill>
              </a:rPr>
              <a:t> νομπελίστρια πολιτικός. Η Σου Κι προέρχεται από πολιτική οικογένεια. </a:t>
            </a:r>
          </a:p>
          <a:p>
            <a:pPr eaLnBrk="1" hangingPunct="1">
              <a:lnSpc>
                <a:spcPct val="90000"/>
              </a:lnSpc>
            </a:pPr>
            <a:endParaRPr lang="el-GR" sz="2400" dirty="0" smtClean="0">
              <a:solidFill>
                <a:schemeClr val="bg1"/>
              </a:solidFill>
            </a:endParaRPr>
          </a:p>
          <a:p>
            <a:pPr eaLnBrk="1" hangingPunct="1">
              <a:lnSpc>
                <a:spcPct val="90000"/>
              </a:lnSpc>
            </a:pPr>
            <a:endParaRPr lang="el-GR" sz="2800" dirty="0" smtClean="0">
              <a:solidFill>
                <a:schemeClr val="bg1"/>
              </a:solidFill>
            </a:endParaRPr>
          </a:p>
        </p:txBody>
      </p:sp>
      <p:pic>
        <p:nvPicPr>
          <p:cNvPr id="25602" name="Picture 4" descr="image"/>
          <p:cNvPicPr>
            <a:picLocks noChangeAspect="1" noChangeArrowheads="1"/>
          </p:cNvPicPr>
          <p:nvPr/>
        </p:nvPicPr>
        <p:blipFill>
          <a:blip r:embed="rId2" cstate="print"/>
          <a:srcRect/>
          <a:stretch>
            <a:fillRect/>
          </a:stretch>
        </p:blipFill>
        <p:spPr bwMode="auto">
          <a:xfrm>
            <a:off x="6588125" y="188913"/>
            <a:ext cx="2016125" cy="1516062"/>
          </a:xfrm>
          <a:prstGeom prst="rect">
            <a:avLst/>
          </a:prstGeom>
          <a:noFill/>
          <a:ln w="9525">
            <a:noFill/>
            <a:miter lim="800000"/>
            <a:headEnd/>
            <a:tailEnd/>
          </a:ln>
        </p:spPr>
      </p:pic>
      <p:pic>
        <p:nvPicPr>
          <p:cNvPr id="25603" name="Picture 6" descr="146471"/>
          <p:cNvPicPr>
            <a:picLocks noChangeAspect="1" noChangeArrowheads="1"/>
          </p:cNvPicPr>
          <p:nvPr/>
        </p:nvPicPr>
        <p:blipFill>
          <a:blip r:embed="rId3" cstate="print"/>
          <a:srcRect/>
          <a:stretch>
            <a:fillRect/>
          </a:stretch>
        </p:blipFill>
        <p:spPr bwMode="auto">
          <a:xfrm>
            <a:off x="6588125" y="1844675"/>
            <a:ext cx="2192338" cy="1644650"/>
          </a:xfrm>
          <a:prstGeom prst="rect">
            <a:avLst/>
          </a:prstGeom>
          <a:noFill/>
          <a:ln w="9525">
            <a:noFill/>
            <a:miter lim="800000"/>
            <a:headEnd/>
            <a:tailEnd/>
          </a:ln>
        </p:spPr>
      </p:pic>
      <p:sp>
        <p:nvSpPr>
          <p:cNvPr id="25604" name="AutoShape 8"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p>
        </p:txBody>
      </p:sp>
      <p:pic>
        <p:nvPicPr>
          <p:cNvPr id="25605" name="Picture 10" descr="Image"/>
          <p:cNvPicPr>
            <a:picLocks noChangeAspect="1" noChangeArrowheads="1"/>
          </p:cNvPicPr>
          <p:nvPr/>
        </p:nvPicPr>
        <p:blipFill>
          <a:blip r:embed="rId4" cstate="print"/>
          <a:srcRect/>
          <a:stretch>
            <a:fillRect/>
          </a:stretch>
        </p:blipFill>
        <p:spPr bwMode="auto">
          <a:xfrm>
            <a:off x="6443663" y="3644900"/>
            <a:ext cx="2509837" cy="1662113"/>
          </a:xfrm>
          <a:prstGeom prst="rect">
            <a:avLst/>
          </a:prstGeom>
          <a:noFill/>
          <a:ln w="9525">
            <a:noFill/>
            <a:miter lim="800000"/>
            <a:headEnd/>
            <a:tailEnd/>
          </a:ln>
        </p:spPr>
      </p:pic>
      <p:pic>
        <p:nvPicPr>
          <p:cNvPr id="25606" name="Picture 12" descr="aung-san-suu-kyi-to-visit-india-pg"/>
          <p:cNvPicPr>
            <a:picLocks noChangeAspect="1" noChangeArrowheads="1"/>
          </p:cNvPicPr>
          <p:nvPr/>
        </p:nvPicPr>
        <p:blipFill>
          <a:blip r:embed="rId5" cstate="print"/>
          <a:srcRect/>
          <a:stretch>
            <a:fillRect/>
          </a:stretch>
        </p:blipFill>
        <p:spPr bwMode="auto">
          <a:xfrm>
            <a:off x="6877050" y="5445125"/>
            <a:ext cx="1849438" cy="1228725"/>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marL="484632" eaLnBrk="1" fontAlgn="auto" hangingPunct="1">
              <a:spcAft>
                <a:spcPts val="0"/>
              </a:spcAft>
              <a:defRPr/>
            </a:pPr>
            <a:r>
              <a:rPr lang="el-GR" b="1" dirty="0" smtClean="0">
                <a:solidFill>
                  <a:schemeClr val="accent1">
                    <a:tint val="83000"/>
                    <a:satMod val="150000"/>
                  </a:schemeClr>
                </a:solidFill>
              </a:rPr>
              <a:t>7.ΕΡΩΤΗΜΑΤΟΛΟΓΙΟ</a:t>
            </a:r>
            <a:r>
              <a:rPr lang="el-GR" dirty="0" smtClean="0">
                <a:solidFill>
                  <a:schemeClr val="accent1">
                    <a:tint val="83000"/>
                    <a:satMod val="150000"/>
                  </a:schemeClr>
                </a:solidFill>
              </a:rPr>
              <a:t/>
            </a:r>
            <a:br>
              <a:rPr lang="el-GR" dirty="0" smtClean="0">
                <a:solidFill>
                  <a:schemeClr val="accent1">
                    <a:tint val="83000"/>
                    <a:satMod val="150000"/>
                  </a:schemeClr>
                </a:solidFill>
              </a:rPr>
            </a:br>
            <a:endParaRPr lang="el-GR" dirty="0">
              <a:solidFill>
                <a:schemeClr val="accent1">
                  <a:tint val="83000"/>
                  <a:satMod val="150000"/>
                </a:schemeClr>
              </a:solidFill>
            </a:endParaRPr>
          </a:p>
        </p:txBody>
      </p:sp>
      <p:sp>
        <p:nvSpPr>
          <p:cNvPr id="29701" name="2 - Θέση περιεχομένου"/>
          <p:cNvSpPr>
            <a:spLocks noGrp="1"/>
          </p:cNvSpPr>
          <p:nvPr>
            <p:ph idx="1"/>
          </p:nvPr>
        </p:nvSpPr>
        <p:spPr>
          <a:xfrm>
            <a:off x="457200" y="1071563"/>
            <a:ext cx="8229600" cy="5383212"/>
          </a:xfrm>
        </p:spPr>
        <p:txBody>
          <a:bodyPr/>
          <a:lstStyle/>
          <a:p>
            <a:pPr eaLnBrk="1" hangingPunct="1">
              <a:buFont typeface="Wingdings 2" pitchFamily="18" charset="2"/>
              <a:buNone/>
            </a:pPr>
            <a:r>
              <a:rPr lang="el-GR" b="1" i="1" dirty="0" smtClean="0">
                <a:solidFill>
                  <a:schemeClr val="bg1"/>
                </a:solidFill>
              </a:rPr>
              <a:t>ΔΙΑΓΡΑΜΜΑΤΑ ΑΠΟΤΕΛΕΣΜΑΤΩΝ</a:t>
            </a:r>
            <a:endParaRPr lang="el-GR" dirty="0" smtClean="0">
              <a:solidFill>
                <a:schemeClr val="bg1"/>
              </a:solidFill>
            </a:endParaRPr>
          </a:p>
          <a:p>
            <a:pPr eaLnBrk="1" hangingPunct="1">
              <a:buFont typeface="Wingdings 2" pitchFamily="18" charset="2"/>
              <a:buNone/>
            </a:pPr>
            <a:r>
              <a:rPr lang="el-GR" sz="2000" b="1" dirty="0" smtClean="0">
                <a:solidFill>
                  <a:schemeClr val="bg1"/>
                </a:solidFill>
              </a:rPr>
              <a:t>ΚΟΡΙΤΣΙΑ-63                                                            ΑΓΟΡΙΑ-37</a:t>
            </a:r>
          </a:p>
          <a:p>
            <a:pPr algn="ctr" eaLnBrk="1" hangingPunct="1">
              <a:buFont typeface="Wingdings 2" pitchFamily="18" charset="2"/>
              <a:buNone/>
            </a:pPr>
            <a:r>
              <a:rPr lang="el-GR" sz="2400" b="1" dirty="0" smtClean="0">
                <a:solidFill>
                  <a:schemeClr val="accent1"/>
                </a:solidFill>
              </a:rPr>
              <a:t>1.Πιστεύεται ότι πρέπει να υπάρχει ισότητα μεταξύ των δύο φύλων;</a:t>
            </a:r>
          </a:p>
          <a:p>
            <a:pPr eaLnBrk="1" hangingPunct="1">
              <a:buFont typeface="Wingdings 2" pitchFamily="18" charset="2"/>
              <a:buNone/>
            </a:pPr>
            <a:endParaRPr lang="el-GR" sz="2000" b="1" dirty="0" smtClean="0">
              <a:solidFill>
                <a:schemeClr val="accent1"/>
              </a:solidFill>
            </a:endParaRPr>
          </a:p>
          <a:p>
            <a:pPr eaLnBrk="1" hangingPunct="1">
              <a:buFont typeface="Wingdings 2" pitchFamily="18" charset="2"/>
              <a:buNone/>
            </a:pPr>
            <a:endParaRPr lang="el-GR" sz="2000" b="1" dirty="0" smtClean="0">
              <a:solidFill>
                <a:schemeClr val="bg1"/>
              </a:solidFill>
            </a:endParaRPr>
          </a:p>
          <a:p>
            <a:pPr eaLnBrk="1" hangingPunct="1">
              <a:buFont typeface="Wingdings 2" pitchFamily="18" charset="2"/>
              <a:buNone/>
            </a:pPr>
            <a:endParaRPr lang="el-GR" sz="2000" b="1" dirty="0" smtClean="0">
              <a:solidFill>
                <a:schemeClr val="bg1"/>
              </a:solidFill>
            </a:endParaRPr>
          </a:p>
          <a:p>
            <a:pPr eaLnBrk="1" hangingPunct="1">
              <a:buFont typeface="Wingdings 2" pitchFamily="18" charset="2"/>
              <a:buNone/>
            </a:pPr>
            <a:endParaRPr lang="el-GR" sz="2000" dirty="0" smtClean="0"/>
          </a:p>
        </p:txBody>
      </p:sp>
      <p:sp>
        <p:nvSpPr>
          <p:cNvPr id="297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29697" name="Object 1"/>
          <p:cNvGraphicFramePr>
            <a:graphicFrameLocks noChangeAspect="1"/>
          </p:cNvGraphicFramePr>
          <p:nvPr/>
        </p:nvGraphicFramePr>
        <p:xfrm>
          <a:off x="500063" y="3000375"/>
          <a:ext cx="4714875" cy="3143250"/>
        </p:xfrm>
        <a:graphic>
          <a:graphicData uri="http://schemas.openxmlformats.org/presentationml/2006/ole">
            <p:oleObj spid="_x0000_s29697" name="Γράφημα" r:id="rId4" imgW="2743279" imgH="1828800" progId="MSGraph.Chart.8">
              <p:embed/>
            </p:oleObj>
          </a:graphicData>
        </a:graphic>
      </p:graphicFrame>
      <p:sp>
        <p:nvSpPr>
          <p:cNvPr id="297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29699" name="Αντικείμενο 2"/>
          <p:cNvGraphicFramePr>
            <a:graphicFrameLocks/>
          </p:cNvGraphicFramePr>
          <p:nvPr/>
        </p:nvGraphicFramePr>
        <p:xfrm>
          <a:off x="4929188" y="3000375"/>
          <a:ext cx="4214812" cy="3429000"/>
        </p:xfrm>
        <a:graphic>
          <a:graphicData uri="http://schemas.openxmlformats.org/presentationml/2006/ole">
            <p:oleObj spid="_x0000_s29699" name="Γράφημα" r:id="rId5" imgW="2572735" imgH="1353429" progId="Excel.Sheet.8">
              <p:embed/>
            </p:oleObj>
          </a:graphicData>
        </a:graphic>
      </p:graphicFrame>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2 - Θέση περιεχομένου"/>
          <p:cNvSpPr>
            <a:spLocks noGrp="1"/>
          </p:cNvSpPr>
          <p:nvPr>
            <p:ph idx="1"/>
          </p:nvPr>
        </p:nvSpPr>
        <p:spPr>
          <a:xfrm>
            <a:off x="395537" y="0"/>
            <a:ext cx="8748464" cy="7365206"/>
          </a:xfrm>
        </p:spPr>
        <p:txBody>
          <a:bodyPr/>
          <a:lstStyle/>
          <a:p>
            <a:pPr algn="ctr" eaLnBrk="1" hangingPunct="1">
              <a:buFont typeface="Wingdings 2" pitchFamily="18" charset="2"/>
              <a:buNone/>
            </a:pPr>
            <a:r>
              <a:rPr lang="el-GR" sz="2400" b="1" dirty="0" smtClean="0">
                <a:solidFill>
                  <a:schemeClr val="accent1"/>
                </a:solidFill>
              </a:rPr>
              <a:t>2.Αν ναι πιστεύεται ότι  αυτή η ισότητα ισχύει στις μέρες μας;</a:t>
            </a:r>
          </a:p>
          <a:p>
            <a:pPr eaLnBrk="1" hangingPunct="1">
              <a:buFont typeface="Wingdings 2" pitchFamily="18" charset="2"/>
              <a:buNone/>
            </a:pPr>
            <a:endParaRPr lang="el-GR" sz="2400" b="1" dirty="0" smtClean="0">
              <a:solidFill>
                <a:schemeClr val="accent1"/>
              </a:solidFill>
            </a:endParaRPr>
          </a:p>
          <a:p>
            <a:pPr eaLnBrk="1" hangingPunct="1">
              <a:buFont typeface="Wingdings 2" pitchFamily="18" charset="2"/>
              <a:buNone/>
            </a:pPr>
            <a:endParaRPr lang="el-GR" dirty="0" smtClean="0"/>
          </a:p>
        </p:txBody>
      </p:sp>
      <p:sp>
        <p:nvSpPr>
          <p:cNvPr id="307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0721" name="Object 1"/>
          <p:cNvGraphicFramePr>
            <a:graphicFrameLocks noChangeAspect="1"/>
          </p:cNvGraphicFramePr>
          <p:nvPr/>
        </p:nvGraphicFramePr>
        <p:xfrm>
          <a:off x="467544" y="1052736"/>
          <a:ext cx="4071937" cy="2714625"/>
        </p:xfrm>
        <a:graphic>
          <a:graphicData uri="http://schemas.openxmlformats.org/presentationml/2006/ole">
            <p:oleObj spid="_x0000_s30721" name="Γράφημα" r:id="rId3" imgW="2743320" imgH="1828800" progId="MSGraph.Chart.8">
              <p:embed/>
            </p:oleObj>
          </a:graphicData>
        </a:graphic>
      </p:graphicFrame>
      <p:sp>
        <p:nvSpPr>
          <p:cNvPr id="30731" name="Rectangle 3"/>
          <p:cNvSpPr>
            <a:spLocks noChangeArrowheads="1"/>
          </p:cNvSpPr>
          <p:nvPr/>
        </p:nvSpPr>
        <p:spPr bwMode="auto">
          <a:xfrm>
            <a:off x="0" y="3587750"/>
            <a:ext cx="9144000" cy="822325"/>
          </a:xfrm>
          <a:prstGeom prst="rect">
            <a:avLst/>
          </a:prstGeom>
          <a:noFill/>
          <a:ln w="9525">
            <a:noFill/>
            <a:miter lim="800000"/>
            <a:headEnd/>
            <a:tailEnd/>
          </a:ln>
        </p:spPr>
        <p:txBody>
          <a:bodyPr anchor="ctr">
            <a:spAutoFit/>
          </a:bodyPr>
          <a:lstStyle/>
          <a:p>
            <a:pPr algn="ctr"/>
            <a:r>
              <a:rPr lang="el-GR" sz="2400" b="1">
                <a:solidFill>
                  <a:schemeClr val="accent1"/>
                </a:solidFill>
                <a:cs typeface="Times New Roman" pitchFamily="18" charset="0"/>
              </a:rPr>
              <a:t>3.Πιστεύεται ότι η γυναίκα πρέπει να εμπλέκεται σε θέματα πολιτικής;</a:t>
            </a:r>
            <a:endParaRPr lang="el-GR" sz="2400" b="1">
              <a:solidFill>
                <a:schemeClr val="accent1"/>
              </a:solidFill>
            </a:endParaRPr>
          </a:p>
        </p:txBody>
      </p:sp>
      <p:sp>
        <p:nvSpPr>
          <p:cNvPr id="3073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0724" name="Object 4"/>
          <p:cNvGraphicFramePr>
            <a:graphicFrameLocks noChangeAspect="1"/>
          </p:cNvGraphicFramePr>
          <p:nvPr/>
        </p:nvGraphicFramePr>
        <p:xfrm>
          <a:off x="214313" y="4286250"/>
          <a:ext cx="3857625" cy="2571750"/>
        </p:xfrm>
        <a:graphic>
          <a:graphicData uri="http://schemas.openxmlformats.org/presentationml/2006/ole">
            <p:oleObj spid="_x0000_s30724" name="Γράφημα" r:id="rId4" imgW="2743279" imgH="1828800" progId="MSGraph.Chart.8">
              <p:embed/>
            </p:oleObj>
          </a:graphicData>
        </a:graphic>
      </p:graphicFrame>
      <p:sp>
        <p:nvSpPr>
          <p:cNvPr id="3073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0726" name="Αντικείμενο 1"/>
          <p:cNvGraphicFramePr>
            <a:graphicFrameLocks/>
          </p:cNvGraphicFramePr>
          <p:nvPr/>
        </p:nvGraphicFramePr>
        <p:xfrm>
          <a:off x="4572000" y="1052513"/>
          <a:ext cx="4314825" cy="2828925"/>
        </p:xfrm>
        <a:graphic>
          <a:graphicData uri="http://schemas.openxmlformats.org/presentationml/2006/ole">
            <p:oleObj spid="_x0000_s30726" name="Γράφημα" r:id="rId5" imgW="2609314" imgH="1341236" progId="Excel.Sheet.8">
              <p:embed/>
            </p:oleObj>
          </a:graphicData>
        </a:graphic>
      </p:graphicFrame>
      <p:sp>
        <p:nvSpPr>
          <p:cNvPr id="3073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0728" name="Αντικείμενο 4"/>
          <p:cNvGraphicFramePr>
            <a:graphicFrameLocks/>
          </p:cNvGraphicFramePr>
          <p:nvPr/>
        </p:nvGraphicFramePr>
        <p:xfrm>
          <a:off x="4686300" y="3814762"/>
          <a:ext cx="4457700" cy="3043238"/>
        </p:xfrm>
        <a:graphic>
          <a:graphicData uri="http://schemas.openxmlformats.org/presentationml/2006/ole">
            <p:oleObj spid="_x0000_s30728" name="Γράφημα" r:id="rId6" imgW="2578831" imgH="1353429" progId="Excel.Sheet.8">
              <p:embed/>
            </p:oleObj>
          </a:graphicData>
        </a:graphic>
      </p:graphicFrame>
    </p:spTree>
  </p:cSld>
  <p:clrMapOvr>
    <a:masterClrMapping/>
  </p:clrMapOvr>
  <p:transition spd="med">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2 - Θέση περιεχομένου"/>
          <p:cNvSpPr>
            <a:spLocks noGrp="1"/>
          </p:cNvSpPr>
          <p:nvPr>
            <p:ph idx="1"/>
          </p:nvPr>
        </p:nvSpPr>
        <p:spPr>
          <a:xfrm>
            <a:off x="214313" y="214313"/>
            <a:ext cx="8472487" cy="6240462"/>
          </a:xfrm>
        </p:spPr>
        <p:txBody>
          <a:bodyPr/>
          <a:lstStyle/>
          <a:p>
            <a:pPr algn="ctr" eaLnBrk="1" hangingPunct="1">
              <a:buFont typeface="Wingdings 2" pitchFamily="18" charset="2"/>
              <a:buNone/>
            </a:pPr>
            <a:r>
              <a:rPr lang="el-GR" sz="2400" b="1" smtClean="0">
                <a:solidFill>
                  <a:schemeClr val="accent1"/>
                </a:solidFill>
              </a:rPr>
              <a:t>4.Πιστεύεται ότι η γυναίκα έχει τις ίδιες ευκαιρίες μόρφωσης με τον άντρα;</a:t>
            </a:r>
          </a:p>
          <a:p>
            <a:pPr eaLnBrk="1" hangingPunct="1">
              <a:buFont typeface="Wingdings 2" pitchFamily="18" charset="2"/>
              <a:buNone/>
            </a:pPr>
            <a:endParaRPr lang="el-GR" smtClean="0"/>
          </a:p>
        </p:txBody>
      </p:sp>
      <p:sp>
        <p:nvSpPr>
          <p:cNvPr id="317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1745" name="Object 1"/>
          <p:cNvGraphicFramePr>
            <a:graphicFrameLocks noChangeAspect="1"/>
          </p:cNvGraphicFramePr>
          <p:nvPr/>
        </p:nvGraphicFramePr>
        <p:xfrm>
          <a:off x="571500" y="1214438"/>
          <a:ext cx="3713163" cy="2474912"/>
        </p:xfrm>
        <a:graphic>
          <a:graphicData uri="http://schemas.openxmlformats.org/presentationml/2006/ole">
            <p:oleObj spid="_x0000_s31745" name="Γράφημα" r:id="rId3" imgW="2743279" imgH="1828800" progId="MSGraph.Chart.8">
              <p:embed/>
            </p:oleObj>
          </a:graphicData>
        </a:graphic>
      </p:graphicFrame>
      <p:sp>
        <p:nvSpPr>
          <p:cNvPr id="31755" name="Rectangle 3"/>
          <p:cNvSpPr>
            <a:spLocks noChangeArrowheads="1"/>
          </p:cNvSpPr>
          <p:nvPr/>
        </p:nvSpPr>
        <p:spPr bwMode="auto">
          <a:xfrm>
            <a:off x="285750" y="3644900"/>
            <a:ext cx="7832725" cy="457200"/>
          </a:xfrm>
          <a:prstGeom prst="rect">
            <a:avLst/>
          </a:prstGeom>
          <a:noFill/>
          <a:ln w="9525">
            <a:noFill/>
            <a:miter lim="800000"/>
            <a:headEnd/>
            <a:tailEnd/>
          </a:ln>
        </p:spPr>
        <p:txBody>
          <a:bodyPr wrap="none" anchor="ctr">
            <a:spAutoFit/>
          </a:bodyPr>
          <a:lstStyle/>
          <a:p>
            <a:pPr algn="ctr"/>
            <a:r>
              <a:rPr lang="el-GR" sz="2400" b="1">
                <a:solidFill>
                  <a:schemeClr val="accent1"/>
                </a:solidFill>
                <a:cs typeface="Times New Roman" pitchFamily="18" charset="0"/>
              </a:rPr>
              <a:t>5.Τα επαγγέλματα διακρίνονται σε αντρικά και γυναικεία;</a:t>
            </a:r>
            <a:endParaRPr lang="el-GR" sz="2400" b="1">
              <a:solidFill>
                <a:schemeClr val="accent1"/>
              </a:solidFill>
            </a:endParaRPr>
          </a:p>
        </p:txBody>
      </p:sp>
      <p:sp>
        <p:nvSpPr>
          <p:cNvPr id="3175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1748" name="Object 4"/>
          <p:cNvGraphicFramePr>
            <a:graphicFrameLocks noChangeAspect="1"/>
          </p:cNvGraphicFramePr>
          <p:nvPr/>
        </p:nvGraphicFramePr>
        <p:xfrm>
          <a:off x="642938" y="4429125"/>
          <a:ext cx="3028950" cy="2019300"/>
        </p:xfrm>
        <a:graphic>
          <a:graphicData uri="http://schemas.openxmlformats.org/presentationml/2006/ole">
            <p:oleObj spid="_x0000_s31748" name="Γράφημα" r:id="rId4" imgW="2743279" imgH="1828800" progId="MSGraph.Chart.8">
              <p:embed/>
            </p:oleObj>
          </a:graphicData>
        </a:graphic>
      </p:graphicFrame>
      <p:sp>
        <p:nvSpPr>
          <p:cNvPr id="317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1750" name="Αντικείμενο 5"/>
          <p:cNvGraphicFramePr>
            <a:graphicFrameLocks/>
          </p:cNvGraphicFramePr>
          <p:nvPr/>
        </p:nvGraphicFramePr>
        <p:xfrm>
          <a:off x="4140200" y="1125538"/>
          <a:ext cx="4529138" cy="2757487"/>
        </p:xfrm>
        <a:graphic>
          <a:graphicData uri="http://schemas.openxmlformats.org/presentationml/2006/ole">
            <p:oleObj spid="_x0000_s31750" name="Γράφημα" r:id="rId5" imgW="2578831" imgH="1371719" progId="Excel.Sheet.8">
              <p:embed/>
            </p:oleObj>
          </a:graphicData>
        </a:graphic>
      </p:graphicFrame>
      <p:sp>
        <p:nvSpPr>
          <p:cNvPr id="3175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1752" name="Αντικείμενο 6"/>
          <p:cNvGraphicFramePr>
            <a:graphicFrameLocks/>
          </p:cNvGraphicFramePr>
          <p:nvPr/>
        </p:nvGraphicFramePr>
        <p:xfrm>
          <a:off x="4572000" y="4000500"/>
          <a:ext cx="3457575" cy="3114675"/>
        </p:xfrm>
        <a:graphic>
          <a:graphicData uri="http://schemas.openxmlformats.org/presentationml/2006/ole">
            <p:oleObj spid="_x0000_s31752" name="Γράφημα" r:id="rId6" imgW="2566638" imgH="1347333" progId="Excel.Sheet.8">
              <p:embed/>
            </p:oleObj>
          </a:graphicData>
        </a:graphic>
      </p:graphicFrame>
    </p:spTree>
  </p:cSld>
  <p:clrMapOvr>
    <a:masterClrMapping/>
  </p:clrMapOvr>
  <p:transition spd="med">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2 - Θέση περιεχομένου"/>
          <p:cNvSpPr>
            <a:spLocks noGrp="1"/>
          </p:cNvSpPr>
          <p:nvPr>
            <p:ph idx="1"/>
          </p:nvPr>
        </p:nvSpPr>
        <p:spPr>
          <a:xfrm>
            <a:off x="142875" y="214313"/>
            <a:ext cx="8543925" cy="6240462"/>
          </a:xfrm>
        </p:spPr>
        <p:txBody>
          <a:bodyPr/>
          <a:lstStyle/>
          <a:p>
            <a:pPr algn="ctr" eaLnBrk="1" hangingPunct="1">
              <a:buFont typeface="Wingdings 2" pitchFamily="18" charset="2"/>
              <a:buNone/>
            </a:pPr>
            <a:r>
              <a:rPr lang="el-GR" sz="2400" b="1" smtClean="0">
                <a:solidFill>
                  <a:schemeClr val="accent1"/>
                </a:solidFill>
              </a:rPr>
              <a:t>6.Πιστεύεται ότι η γυναίκα έχει τις ίδιες ευκαιρίες για εργασία με τον άντρα;</a:t>
            </a:r>
          </a:p>
          <a:p>
            <a:pPr eaLnBrk="1" hangingPunct="1">
              <a:buFont typeface="Wingdings 2" pitchFamily="18" charset="2"/>
              <a:buNone/>
            </a:pPr>
            <a:endParaRPr lang="el-GR" sz="2400" b="1" smtClean="0">
              <a:solidFill>
                <a:schemeClr val="accent1"/>
              </a:solidFill>
            </a:endParaRPr>
          </a:p>
          <a:p>
            <a:pPr eaLnBrk="1" hangingPunct="1">
              <a:buFont typeface="Wingdings 2" pitchFamily="18" charset="2"/>
              <a:buNone/>
            </a:pPr>
            <a:endParaRPr lang="el-GR" smtClean="0"/>
          </a:p>
        </p:txBody>
      </p:sp>
      <p:sp>
        <p:nvSpPr>
          <p:cNvPr id="348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4817" name="Object 1"/>
          <p:cNvGraphicFramePr>
            <a:graphicFrameLocks noChangeAspect="1"/>
          </p:cNvGraphicFramePr>
          <p:nvPr/>
        </p:nvGraphicFramePr>
        <p:xfrm>
          <a:off x="571500" y="1071563"/>
          <a:ext cx="3857625" cy="2571750"/>
        </p:xfrm>
        <a:graphic>
          <a:graphicData uri="http://schemas.openxmlformats.org/presentationml/2006/ole">
            <p:oleObj spid="_x0000_s34817" name="Γράφημα" r:id="rId3" imgW="2743320" imgH="1828800" progId="MSGraph.Chart.8">
              <p:embed/>
            </p:oleObj>
          </a:graphicData>
        </a:graphic>
      </p:graphicFrame>
      <p:sp>
        <p:nvSpPr>
          <p:cNvPr id="34827" name="Rectangle 3"/>
          <p:cNvSpPr>
            <a:spLocks noChangeArrowheads="1"/>
          </p:cNvSpPr>
          <p:nvPr/>
        </p:nvSpPr>
        <p:spPr bwMode="auto">
          <a:xfrm>
            <a:off x="468313" y="3573463"/>
            <a:ext cx="3513137" cy="457200"/>
          </a:xfrm>
          <a:prstGeom prst="rect">
            <a:avLst/>
          </a:prstGeom>
          <a:noFill/>
          <a:ln w="9525">
            <a:noFill/>
            <a:miter lim="800000"/>
            <a:headEnd/>
            <a:tailEnd/>
          </a:ln>
        </p:spPr>
        <p:txBody>
          <a:bodyPr wrap="none" anchor="ctr">
            <a:spAutoFit/>
          </a:bodyPr>
          <a:lstStyle/>
          <a:p>
            <a:pPr algn="ctr"/>
            <a:r>
              <a:rPr lang="el-GR" sz="2400" b="1">
                <a:solidFill>
                  <a:schemeClr val="accent1"/>
                </a:solidFill>
                <a:cs typeface="Times New Roman" pitchFamily="18" charset="0"/>
              </a:rPr>
              <a:t>7.Αν όχι ποιος ευθύνεται;</a:t>
            </a:r>
            <a:endParaRPr lang="el-GR" sz="2400" b="1">
              <a:solidFill>
                <a:schemeClr val="accent1"/>
              </a:solidFill>
            </a:endParaRPr>
          </a:p>
        </p:txBody>
      </p:sp>
      <p:sp>
        <p:nvSpPr>
          <p:cNvPr id="348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4820" name="Object 4"/>
          <p:cNvGraphicFramePr>
            <a:graphicFrameLocks noChangeAspect="1"/>
          </p:cNvGraphicFramePr>
          <p:nvPr/>
        </p:nvGraphicFramePr>
        <p:xfrm>
          <a:off x="214313" y="3929063"/>
          <a:ext cx="4100512" cy="2733675"/>
        </p:xfrm>
        <a:graphic>
          <a:graphicData uri="http://schemas.openxmlformats.org/presentationml/2006/ole">
            <p:oleObj spid="_x0000_s34820" name="Γράφημα" r:id="rId4" imgW="2743320" imgH="1828800" progId="MSGraph.Chart.8">
              <p:embed/>
            </p:oleObj>
          </a:graphicData>
        </a:graphic>
      </p:graphicFrame>
      <p:sp>
        <p:nvSpPr>
          <p:cNvPr id="3482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4822" name="Αντικείμενο 7"/>
          <p:cNvGraphicFramePr>
            <a:graphicFrameLocks/>
          </p:cNvGraphicFramePr>
          <p:nvPr/>
        </p:nvGraphicFramePr>
        <p:xfrm>
          <a:off x="4716463" y="1196975"/>
          <a:ext cx="4171950" cy="2543175"/>
        </p:xfrm>
        <a:graphic>
          <a:graphicData uri="http://schemas.openxmlformats.org/presentationml/2006/ole">
            <p:oleObj spid="_x0000_s34822" name="Γράφημα" r:id="rId5" imgW="2566638" imgH="1353429" progId="Excel.Sheet.8">
              <p:embed/>
            </p:oleObj>
          </a:graphicData>
        </a:graphic>
      </p:graphicFrame>
      <p:sp>
        <p:nvSpPr>
          <p:cNvPr id="3483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4824" name="Αντικείμενο 8"/>
          <p:cNvGraphicFramePr>
            <a:graphicFrameLocks/>
          </p:cNvGraphicFramePr>
          <p:nvPr/>
        </p:nvGraphicFramePr>
        <p:xfrm>
          <a:off x="4500563" y="3714750"/>
          <a:ext cx="4357687" cy="2757488"/>
        </p:xfrm>
        <a:graphic>
          <a:graphicData uri="http://schemas.openxmlformats.org/presentationml/2006/ole">
            <p:oleObj spid="_x0000_s34824" name="Γράφημα" r:id="rId6" imgW="2554445" imgH="1548518" progId="Excel.Sheet.8">
              <p:embed/>
            </p:oleObj>
          </a:graphicData>
        </a:graphic>
      </p:graphicFrame>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2 - Θέση περιεχομένου"/>
          <p:cNvSpPr>
            <a:spLocks noGrp="1"/>
          </p:cNvSpPr>
          <p:nvPr>
            <p:ph idx="1"/>
          </p:nvPr>
        </p:nvSpPr>
        <p:spPr>
          <a:xfrm>
            <a:off x="457200" y="0"/>
            <a:ext cx="8229600" cy="6454775"/>
          </a:xfrm>
        </p:spPr>
        <p:txBody>
          <a:bodyPr/>
          <a:lstStyle/>
          <a:p>
            <a:pPr algn="ctr" eaLnBrk="1" hangingPunct="1">
              <a:buFont typeface="Wingdings 2" pitchFamily="18" charset="2"/>
              <a:buNone/>
            </a:pPr>
            <a:r>
              <a:rPr lang="el-GR" sz="2400" b="1" smtClean="0">
                <a:solidFill>
                  <a:schemeClr val="accent1"/>
                </a:solidFill>
              </a:rPr>
              <a:t>8.Η ύπαρξη παιδιών εμποδίζει την επαγγελματική σταδιοδρομία της γυναίκας;</a:t>
            </a:r>
          </a:p>
        </p:txBody>
      </p:sp>
      <p:sp>
        <p:nvSpPr>
          <p:cNvPr id="338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3793" name="Object 1"/>
          <p:cNvGraphicFramePr>
            <a:graphicFrameLocks noChangeAspect="1"/>
          </p:cNvGraphicFramePr>
          <p:nvPr/>
        </p:nvGraphicFramePr>
        <p:xfrm>
          <a:off x="428625" y="738188"/>
          <a:ext cx="3929063" cy="2619375"/>
        </p:xfrm>
        <a:graphic>
          <a:graphicData uri="http://schemas.openxmlformats.org/presentationml/2006/ole">
            <p:oleObj spid="_x0000_s33793" name="Γράφημα" r:id="rId3" imgW="2743279" imgH="1828800" progId="MSGraph.Chart.8">
              <p:embed/>
            </p:oleObj>
          </a:graphicData>
        </a:graphic>
      </p:graphicFrame>
      <p:sp>
        <p:nvSpPr>
          <p:cNvPr id="33803" name="Rectangle 3"/>
          <p:cNvSpPr>
            <a:spLocks noChangeArrowheads="1"/>
          </p:cNvSpPr>
          <p:nvPr/>
        </p:nvSpPr>
        <p:spPr bwMode="auto">
          <a:xfrm>
            <a:off x="0" y="3338513"/>
            <a:ext cx="9144000" cy="822325"/>
          </a:xfrm>
          <a:prstGeom prst="rect">
            <a:avLst/>
          </a:prstGeom>
          <a:noFill/>
          <a:ln w="9525">
            <a:noFill/>
            <a:miter lim="800000"/>
            <a:headEnd/>
            <a:tailEnd/>
          </a:ln>
        </p:spPr>
        <p:txBody>
          <a:bodyPr anchor="ctr">
            <a:spAutoFit/>
          </a:bodyPr>
          <a:lstStyle/>
          <a:p>
            <a:pPr algn="ctr"/>
            <a:r>
              <a:rPr lang="el-GR" sz="2400" b="1">
                <a:solidFill>
                  <a:schemeClr val="accent1"/>
                </a:solidFill>
                <a:cs typeface="Times New Roman" pitchFamily="18" charset="0"/>
              </a:rPr>
              <a:t>9.Πιστεύεται ότι η εκκλησία έχει επηρεάσει τις απόψεις σας για τη θέση της γυναίκας;</a:t>
            </a:r>
            <a:endParaRPr lang="el-GR" sz="2400" b="1">
              <a:solidFill>
                <a:schemeClr val="accent1"/>
              </a:solidFill>
            </a:endParaRPr>
          </a:p>
        </p:txBody>
      </p:sp>
      <p:sp>
        <p:nvSpPr>
          <p:cNvPr id="338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3796" name="Object 4"/>
          <p:cNvGraphicFramePr>
            <a:graphicFrameLocks noChangeAspect="1"/>
          </p:cNvGraphicFramePr>
          <p:nvPr/>
        </p:nvGraphicFramePr>
        <p:xfrm>
          <a:off x="500063" y="4143375"/>
          <a:ext cx="4071937" cy="2714625"/>
        </p:xfrm>
        <a:graphic>
          <a:graphicData uri="http://schemas.openxmlformats.org/presentationml/2006/ole">
            <p:oleObj spid="_x0000_s33796" name="Γράφημα" r:id="rId4" imgW="2743279" imgH="1828800" progId="MSGraph.Chart.8">
              <p:embed/>
            </p:oleObj>
          </a:graphicData>
        </a:graphic>
      </p:graphicFrame>
      <p:sp>
        <p:nvSpPr>
          <p:cNvPr id="3380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3798" name="Αντικείμενο 9"/>
          <p:cNvGraphicFramePr>
            <a:graphicFrameLocks/>
          </p:cNvGraphicFramePr>
          <p:nvPr/>
        </p:nvGraphicFramePr>
        <p:xfrm>
          <a:off x="4211638" y="908050"/>
          <a:ext cx="4675187" cy="2420938"/>
        </p:xfrm>
        <a:graphic>
          <a:graphicData uri="http://schemas.openxmlformats.org/presentationml/2006/ole">
            <p:oleObj spid="_x0000_s33798" name="Γράφημα" r:id="rId5" imgW="2572735" imgH="1353429" progId="Excel.Sheet.8">
              <p:embed/>
            </p:oleObj>
          </a:graphicData>
        </a:graphic>
      </p:graphicFrame>
      <p:sp>
        <p:nvSpPr>
          <p:cNvPr id="3380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3800" name="Αντικείμενο 10"/>
          <p:cNvGraphicFramePr>
            <a:graphicFrameLocks/>
          </p:cNvGraphicFramePr>
          <p:nvPr/>
        </p:nvGraphicFramePr>
        <p:xfrm>
          <a:off x="4757738" y="4076700"/>
          <a:ext cx="4386262" cy="2971800"/>
        </p:xfrm>
        <a:graphic>
          <a:graphicData uri="http://schemas.openxmlformats.org/presentationml/2006/ole">
            <p:oleObj spid="_x0000_s33800" name="Γράφημα" r:id="rId6" imgW="2572735" imgH="1353429" progId="Excel.Sheet.8">
              <p:embed/>
            </p:oleObj>
          </a:graphicData>
        </a:graphic>
      </p:graphicFrame>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2 - Θέση περιεχομένου"/>
          <p:cNvSpPr>
            <a:spLocks noGrp="1"/>
          </p:cNvSpPr>
          <p:nvPr>
            <p:ph idx="1"/>
          </p:nvPr>
        </p:nvSpPr>
        <p:spPr>
          <a:xfrm>
            <a:off x="457200" y="0"/>
            <a:ext cx="8229600" cy="6454775"/>
          </a:xfrm>
        </p:spPr>
        <p:txBody>
          <a:bodyPr/>
          <a:lstStyle/>
          <a:p>
            <a:pPr eaLnBrk="1" hangingPunct="1">
              <a:buFont typeface="Wingdings 2" pitchFamily="18" charset="2"/>
              <a:buNone/>
            </a:pPr>
            <a:r>
              <a:rPr lang="el-GR" sz="2400" b="1" smtClean="0">
                <a:solidFill>
                  <a:schemeClr val="accent1"/>
                </a:solidFill>
              </a:rPr>
              <a:t>10.Υπάρχει ισότητα μέσα στο σπίτι σας;</a:t>
            </a:r>
          </a:p>
          <a:p>
            <a:pPr algn="ctr" eaLnBrk="1" hangingPunct="1">
              <a:buFont typeface="Wingdings 2" pitchFamily="18" charset="2"/>
              <a:buNone/>
            </a:pPr>
            <a:endParaRPr lang="el-GR" sz="2400" b="1" smtClean="0">
              <a:solidFill>
                <a:schemeClr val="accent1"/>
              </a:solidFill>
            </a:endParaRPr>
          </a:p>
        </p:txBody>
      </p:sp>
      <p:sp>
        <p:nvSpPr>
          <p:cNvPr id="327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2769" name="Object 1"/>
          <p:cNvGraphicFramePr>
            <a:graphicFrameLocks noChangeAspect="1"/>
          </p:cNvGraphicFramePr>
          <p:nvPr/>
        </p:nvGraphicFramePr>
        <p:xfrm>
          <a:off x="500063" y="685800"/>
          <a:ext cx="4143375" cy="2762250"/>
        </p:xfrm>
        <a:graphic>
          <a:graphicData uri="http://schemas.openxmlformats.org/presentationml/2006/ole">
            <p:oleObj spid="_x0000_s32769" name="Γράφημα" r:id="rId3" imgW="2743279" imgH="1828800" progId="MSGraph.Chart.8">
              <p:embed/>
            </p:oleObj>
          </a:graphicData>
        </a:graphic>
      </p:graphicFrame>
      <p:sp>
        <p:nvSpPr>
          <p:cNvPr id="32779" name="Rectangle 3"/>
          <p:cNvSpPr>
            <a:spLocks noChangeArrowheads="1"/>
          </p:cNvSpPr>
          <p:nvPr/>
        </p:nvSpPr>
        <p:spPr bwMode="auto">
          <a:xfrm>
            <a:off x="395288" y="3644900"/>
            <a:ext cx="4484687" cy="457200"/>
          </a:xfrm>
          <a:prstGeom prst="rect">
            <a:avLst/>
          </a:prstGeom>
          <a:noFill/>
          <a:ln w="9525">
            <a:noFill/>
            <a:miter lim="800000"/>
            <a:headEnd/>
            <a:tailEnd/>
          </a:ln>
        </p:spPr>
        <p:txBody>
          <a:bodyPr wrap="none" anchor="ctr">
            <a:spAutoFit/>
          </a:bodyPr>
          <a:lstStyle/>
          <a:p>
            <a:pPr algn="ctr"/>
            <a:r>
              <a:rPr lang="el-GR" sz="2400" b="1">
                <a:solidFill>
                  <a:schemeClr val="accent1"/>
                </a:solidFill>
                <a:cs typeface="Times New Roman" pitchFamily="18" charset="0"/>
              </a:rPr>
              <a:t>11.Εργάζονται και οι δύο γονείς;</a:t>
            </a:r>
            <a:endParaRPr lang="el-GR" sz="2400" b="1">
              <a:solidFill>
                <a:schemeClr val="accent1"/>
              </a:solidFill>
            </a:endParaRPr>
          </a:p>
        </p:txBody>
      </p:sp>
      <p:sp>
        <p:nvSpPr>
          <p:cNvPr id="327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2772" name="Object 4"/>
          <p:cNvGraphicFramePr>
            <a:graphicFrameLocks noChangeAspect="1"/>
          </p:cNvGraphicFramePr>
          <p:nvPr/>
        </p:nvGraphicFramePr>
        <p:xfrm>
          <a:off x="357188" y="3981450"/>
          <a:ext cx="4314825" cy="2876550"/>
        </p:xfrm>
        <a:graphic>
          <a:graphicData uri="http://schemas.openxmlformats.org/presentationml/2006/ole">
            <p:oleObj spid="_x0000_s32772" name="Γράφημα" r:id="rId4" imgW="2743279" imgH="1828800" progId="MSGraph.Chart.8">
              <p:embed/>
            </p:oleObj>
          </a:graphicData>
        </a:graphic>
      </p:graphicFrame>
      <p:sp>
        <p:nvSpPr>
          <p:cNvPr id="3278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2774" name="Αντικείμενο 11"/>
          <p:cNvGraphicFramePr>
            <a:graphicFrameLocks/>
          </p:cNvGraphicFramePr>
          <p:nvPr/>
        </p:nvGraphicFramePr>
        <p:xfrm>
          <a:off x="4716463" y="692150"/>
          <a:ext cx="4029075" cy="2828925"/>
        </p:xfrm>
        <a:graphic>
          <a:graphicData uri="http://schemas.openxmlformats.org/presentationml/2006/ole">
            <p:oleObj spid="_x0000_s32774" name="Γράφημα" r:id="rId5" imgW="2572735" imgH="1353429" progId="Excel.Sheet.8">
              <p:embed/>
            </p:oleObj>
          </a:graphicData>
        </a:graphic>
      </p:graphicFrame>
      <p:sp>
        <p:nvSpPr>
          <p:cNvPr id="3278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2776" name="Αντικείμενο 12"/>
          <p:cNvGraphicFramePr>
            <a:graphicFrameLocks/>
          </p:cNvGraphicFramePr>
          <p:nvPr/>
        </p:nvGraphicFramePr>
        <p:xfrm>
          <a:off x="5143500" y="4000500"/>
          <a:ext cx="4000500" cy="2857500"/>
        </p:xfrm>
        <a:graphic>
          <a:graphicData uri="http://schemas.openxmlformats.org/presentationml/2006/ole">
            <p:oleObj spid="_x0000_s32776" name="Γράφημα" r:id="rId6" imgW="2572735" imgH="1353429" progId="Excel.Sheet.8">
              <p:embed/>
            </p:oleObj>
          </a:graphicData>
        </a:graphic>
      </p:graphicFrame>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marL="484632" eaLnBrk="1" fontAlgn="auto" hangingPunct="1">
              <a:spcAft>
                <a:spcPts val="0"/>
              </a:spcAft>
              <a:defRPr/>
            </a:pPr>
            <a:r>
              <a:rPr lang="el-GR" b="1" i="1" dirty="0" smtClean="0">
                <a:solidFill>
                  <a:schemeClr val="accent1">
                    <a:tint val="83000"/>
                    <a:satMod val="150000"/>
                  </a:schemeClr>
                </a:solidFill>
              </a:rPr>
              <a:t> 1.  ΙΣΤΟΡΙΚΗ ΑΝΑΔΡΟΜΗ</a:t>
            </a:r>
            <a:endParaRPr lang="el-GR" dirty="0">
              <a:solidFill>
                <a:schemeClr val="bg1"/>
              </a:solidFill>
            </a:endParaRPr>
          </a:p>
        </p:txBody>
      </p:sp>
      <p:sp>
        <p:nvSpPr>
          <p:cNvPr id="3" name="2 - Θέση περιεχομένου"/>
          <p:cNvSpPr>
            <a:spLocks noGrp="1"/>
          </p:cNvSpPr>
          <p:nvPr>
            <p:ph idx="1"/>
          </p:nvPr>
        </p:nvSpPr>
        <p:spPr>
          <a:xfrm>
            <a:off x="3643313" y="1357313"/>
            <a:ext cx="5043487" cy="5097462"/>
          </a:xfrm>
        </p:spPr>
        <p:txBody>
          <a:bodyPr>
            <a:normAutofit fontScale="32500" lnSpcReduction="20000"/>
          </a:bodyPr>
          <a:lstStyle/>
          <a:p>
            <a:pPr marL="448056" indent="-384048" eaLnBrk="1" fontAlgn="auto" hangingPunct="1">
              <a:spcAft>
                <a:spcPts val="0"/>
              </a:spcAft>
              <a:buFont typeface="Wingdings 2"/>
              <a:buNone/>
              <a:defRPr/>
            </a:pPr>
            <a:r>
              <a:rPr lang="el-GR" sz="2800" b="1" dirty="0" smtClean="0"/>
              <a:t> </a:t>
            </a:r>
            <a:r>
              <a:rPr lang="el-GR" sz="7300" dirty="0" smtClean="0">
                <a:solidFill>
                  <a:schemeClr val="bg1"/>
                </a:solidFill>
              </a:rPr>
              <a:t>Αρχικά ας δούμε τι συνέβαινε στο παρελθόν: Στην Αρχαία Αθήνα οι γυναίκες δεν είχαν κανένα δικαίωμα. Ήταν ίσες περίπου με τους δούλους και δεν μπορούσαν να βγουν έξω από το σπίτι χωρίς συνοδεία. Σε περίπτωση κακοποίησης από τους άνδρες τους ήταν δύσκολο να το αποδείξουν και εάν αποφάσιζαν να κινηθούν νομικά, με αίτηση διαζυγίου, είχαν πολύ λίγες πιθανότητες να βρουν το δίκιο τους</a:t>
            </a:r>
            <a:r>
              <a:rPr lang="el-GR" dirty="0" smtClean="0">
                <a:solidFill>
                  <a:schemeClr val="bg1"/>
                </a:solidFill>
              </a:rPr>
              <a:t>. </a:t>
            </a:r>
            <a:endParaRPr lang="el-GR" dirty="0">
              <a:solidFill>
                <a:schemeClr val="bg1"/>
              </a:solidFill>
            </a:endParaRPr>
          </a:p>
        </p:txBody>
      </p:sp>
      <p:pic>
        <p:nvPicPr>
          <p:cNvPr id="14339" name="Picture 5" descr="picture2"/>
          <p:cNvPicPr>
            <a:picLocks noChangeAspect="1" noChangeArrowheads="1"/>
          </p:cNvPicPr>
          <p:nvPr/>
        </p:nvPicPr>
        <p:blipFill>
          <a:blip r:embed="rId2" cstate="print"/>
          <a:srcRect/>
          <a:stretch>
            <a:fillRect/>
          </a:stretch>
        </p:blipFill>
        <p:spPr bwMode="auto">
          <a:xfrm>
            <a:off x="684213" y="1700213"/>
            <a:ext cx="2670175" cy="4364037"/>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2 - Θέση περιεχομένου"/>
          <p:cNvSpPr>
            <a:spLocks noGrp="1"/>
          </p:cNvSpPr>
          <p:nvPr>
            <p:ph idx="1"/>
          </p:nvPr>
        </p:nvSpPr>
        <p:spPr>
          <a:xfrm>
            <a:off x="457200" y="214313"/>
            <a:ext cx="8229600" cy="6240462"/>
          </a:xfrm>
        </p:spPr>
        <p:txBody>
          <a:bodyPr/>
          <a:lstStyle/>
          <a:p>
            <a:pPr algn="ctr" eaLnBrk="1" hangingPunct="1">
              <a:buFont typeface="Wingdings 2" pitchFamily="18" charset="2"/>
              <a:buNone/>
            </a:pPr>
            <a:r>
              <a:rPr lang="el-GR" sz="2400" b="1" smtClean="0">
                <a:solidFill>
                  <a:schemeClr val="accent1"/>
                </a:solidFill>
              </a:rPr>
              <a:t>12.Ποιός ασχολείται με τις δουλειές του σπιτιού;</a:t>
            </a:r>
          </a:p>
          <a:p>
            <a:pPr eaLnBrk="1" hangingPunct="1">
              <a:buFont typeface="Wingdings 2" pitchFamily="18" charset="2"/>
              <a:buNone/>
            </a:pPr>
            <a:endParaRPr lang="el-GR" smtClean="0"/>
          </a:p>
        </p:txBody>
      </p:sp>
      <p:sp>
        <p:nvSpPr>
          <p:cNvPr id="378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7889" name="Object 1"/>
          <p:cNvGraphicFramePr>
            <a:graphicFrameLocks noChangeAspect="1"/>
          </p:cNvGraphicFramePr>
          <p:nvPr/>
        </p:nvGraphicFramePr>
        <p:xfrm>
          <a:off x="642938" y="714375"/>
          <a:ext cx="4071937" cy="2714625"/>
        </p:xfrm>
        <a:graphic>
          <a:graphicData uri="http://schemas.openxmlformats.org/presentationml/2006/ole">
            <p:oleObj spid="_x0000_s37889" name="Γράφημα" r:id="rId3" imgW="2743320" imgH="1828800" progId="MSGraph.Chart.8">
              <p:embed/>
            </p:oleObj>
          </a:graphicData>
        </a:graphic>
      </p:graphicFrame>
      <p:sp>
        <p:nvSpPr>
          <p:cNvPr id="37898" name="5 - Ορθογώνιο"/>
          <p:cNvSpPr>
            <a:spLocks noChangeArrowheads="1"/>
          </p:cNvSpPr>
          <p:nvPr/>
        </p:nvSpPr>
        <p:spPr bwMode="auto">
          <a:xfrm>
            <a:off x="827088" y="3429000"/>
            <a:ext cx="7599362" cy="457200"/>
          </a:xfrm>
          <a:prstGeom prst="rect">
            <a:avLst/>
          </a:prstGeom>
          <a:noFill/>
          <a:ln w="9525">
            <a:noFill/>
            <a:miter lim="800000"/>
            <a:headEnd/>
            <a:tailEnd/>
          </a:ln>
        </p:spPr>
        <p:txBody>
          <a:bodyPr>
            <a:spAutoFit/>
          </a:bodyPr>
          <a:lstStyle/>
          <a:p>
            <a:pPr algn="ctr"/>
            <a:r>
              <a:rPr lang="el-GR" sz="2400" b="1">
                <a:solidFill>
                  <a:schemeClr val="accent1"/>
                </a:solidFill>
                <a:latin typeface="Century Gothic" pitchFamily="34" charset="0"/>
              </a:rPr>
              <a:t>13.Ποιός ασχολείται με τα οικονομικά του σπιτιού;</a:t>
            </a:r>
          </a:p>
        </p:txBody>
      </p:sp>
      <p:sp>
        <p:nvSpPr>
          <p:cNvPr id="3789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7891" name="Object 3"/>
          <p:cNvGraphicFramePr>
            <a:graphicFrameLocks noChangeAspect="1"/>
          </p:cNvGraphicFramePr>
          <p:nvPr/>
        </p:nvGraphicFramePr>
        <p:xfrm>
          <a:off x="428625" y="4000500"/>
          <a:ext cx="4286250" cy="2857500"/>
        </p:xfrm>
        <a:graphic>
          <a:graphicData uri="http://schemas.openxmlformats.org/presentationml/2006/ole">
            <p:oleObj spid="_x0000_s37891" name="Γράφημα" r:id="rId4" imgW="2743320" imgH="1828800" progId="MSGraph.Chart.8">
              <p:embed/>
            </p:oleObj>
          </a:graphicData>
        </a:graphic>
      </p:graphicFrame>
      <p:sp>
        <p:nvSpPr>
          <p:cNvPr id="3790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7893" name="Αντικείμενο 13"/>
          <p:cNvGraphicFramePr>
            <a:graphicFrameLocks/>
          </p:cNvGraphicFramePr>
          <p:nvPr/>
        </p:nvGraphicFramePr>
        <p:xfrm>
          <a:off x="5143500" y="785813"/>
          <a:ext cx="3743325" cy="2757487"/>
        </p:xfrm>
        <a:graphic>
          <a:graphicData uri="http://schemas.openxmlformats.org/presentationml/2006/ole">
            <p:oleObj spid="_x0000_s37893" name="Γράφημα" r:id="rId5" imgW="2597121" imgH="1341236" progId="Excel.Sheet.8">
              <p:embed/>
            </p:oleObj>
          </a:graphicData>
        </a:graphic>
      </p:graphicFrame>
      <p:sp>
        <p:nvSpPr>
          <p:cNvPr id="3790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7895" name="Αντικείμενο 14"/>
          <p:cNvGraphicFramePr>
            <a:graphicFrameLocks/>
          </p:cNvGraphicFramePr>
          <p:nvPr/>
        </p:nvGraphicFramePr>
        <p:xfrm>
          <a:off x="5003800" y="4149725"/>
          <a:ext cx="4140200" cy="2708275"/>
        </p:xfrm>
        <a:graphic>
          <a:graphicData uri="http://schemas.openxmlformats.org/presentationml/2006/ole">
            <p:oleObj spid="_x0000_s37895" name="Γράφημα" r:id="rId6" imgW="2603218" imgH="1353429" progId="Excel.Sheet.8">
              <p:embed/>
            </p:oleObj>
          </a:graphicData>
        </a:graphic>
      </p:graphicFrame>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2 - Θέση περιεχομένου"/>
          <p:cNvSpPr>
            <a:spLocks noGrp="1"/>
          </p:cNvSpPr>
          <p:nvPr>
            <p:ph idx="1"/>
          </p:nvPr>
        </p:nvSpPr>
        <p:spPr>
          <a:xfrm>
            <a:off x="214313" y="142875"/>
            <a:ext cx="8472487" cy="6311900"/>
          </a:xfrm>
        </p:spPr>
        <p:txBody>
          <a:bodyPr/>
          <a:lstStyle/>
          <a:p>
            <a:pPr algn="ctr" eaLnBrk="1" hangingPunct="1">
              <a:buFont typeface="Wingdings 2" pitchFamily="18" charset="2"/>
              <a:buNone/>
            </a:pPr>
            <a:r>
              <a:rPr lang="el-GR" sz="2400" b="1" smtClean="0">
                <a:solidFill>
                  <a:schemeClr val="accent1"/>
                </a:solidFill>
              </a:rPr>
              <a:t>14.Ποιός ασχολείται με την ανατροφή των παιδιών;</a:t>
            </a:r>
          </a:p>
          <a:p>
            <a:pPr eaLnBrk="1" hangingPunct="1">
              <a:buFont typeface="Wingdings 2" pitchFamily="18" charset="2"/>
              <a:buNone/>
            </a:pPr>
            <a:endParaRPr lang="el-GR" smtClean="0"/>
          </a:p>
        </p:txBody>
      </p:sp>
      <p:sp>
        <p:nvSpPr>
          <p:cNvPr id="3687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6865" name="Object 1"/>
          <p:cNvGraphicFramePr>
            <a:graphicFrameLocks noChangeAspect="1"/>
          </p:cNvGraphicFramePr>
          <p:nvPr/>
        </p:nvGraphicFramePr>
        <p:xfrm>
          <a:off x="500063" y="571500"/>
          <a:ext cx="4314825" cy="2876550"/>
        </p:xfrm>
        <a:graphic>
          <a:graphicData uri="http://schemas.openxmlformats.org/presentationml/2006/ole">
            <p:oleObj spid="_x0000_s36865" name="Γράφημα" r:id="rId3" imgW="2743320" imgH="1828800" progId="MSGraph.Chart.8">
              <p:embed/>
            </p:oleObj>
          </a:graphicData>
        </a:graphic>
      </p:graphicFrame>
      <p:sp>
        <p:nvSpPr>
          <p:cNvPr id="36874" name="5 - Ορθογώνιο"/>
          <p:cNvSpPr>
            <a:spLocks noChangeArrowheads="1"/>
          </p:cNvSpPr>
          <p:nvPr/>
        </p:nvSpPr>
        <p:spPr bwMode="auto">
          <a:xfrm>
            <a:off x="285750" y="3286125"/>
            <a:ext cx="8358188" cy="457200"/>
          </a:xfrm>
          <a:prstGeom prst="rect">
            <a:avLst/>
          </a:prstGeom>
          <a:noFill/>
          <a:ln w="9525">
            <a:noFill/>
            <a:miter lim="800000"/>
            <a:headEnd/>
            <a:tailEnd/>
          </a:ln>
        </p:spPr>
        <p:txBody>
          <a:bodyPr>
            <a:spAutoFit/>
          </a:bodyPr>
          <a:lstStyle/>
          <a:p>
            <a:pPr algn="ctr"/>
            <a:r>
              <a:rPr lang="el-GR" sz="2400" b="1">
                <a:solidFill>
                  <a:schemeClr val="accent1"/>
                </a:solidFill>
                <a:latin typeface="Century Gothic" pitchFamily="34" charset="0"/>
              </a:rPr>
              <a:t>15.Ποιός από τους δύο γονείς έχει πρωταρχικό ρόλο;</a:t>
            </a:r>
          </a:p>
        </p:txBody>
      </p:sp>
      <p:sp>
        <p:nvSpPr>
          <p:cNvPr id="3687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6867" name="Object 3"/>
          <p:cNvGraphicFramePr>
            <a:graphicFrameLocks noChangeAspect="1"/>
          </p:cNvGraphicFramePr>
          <p:nvPr/>
        </p:nvGraphicFramePr>
        <p:xfrm>
          <a:off x="428625" y="3500438"/>
          <a:ext cx="4714875" cy="3143250"/>
        </p:xfrm>
        <a:graphic>
          <a:graphicData uri="http://schemas.openxmlformats.org/presentationml/2006/ole">
            <p:oleObj spid="_x0000_s36867" name="Γράφημα" r:id="rId4" imgW="2743320" imgH="1828800" progId="MSGraph.Chart.8">
              <p:embed/>
            </p:oleObj>
          </a:graphicData>
        </a:graphic>
      </p:graphicFrame>
      <p:sp>
        <p:nvSpPr>
          <p:cNvPr id="3687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6869" name="Αντικείμενο 15"/>
          <p:cNvGraphicFramePr>
            <a:graphicFrameLocks/>
          </p:cNvGraphicFramePr>
          <p:nvPr/>
        </p:nvGraphicFramePr>
        <p:xfrm>
          <a:off x="5072063" y="642938"/>
          <a:ext cx="3886200" cy="2757487"/>
        </p:xfrm>
        <a:graphic>
          <a:graphicData uri="http://schemas.openxmlformats.org/presentationml/2006/ole">
            <p:oleObj spid="_x0000_s36869" name="Γράφημα" r:id="rId5" imgW="2603218" imgH="1353429" progId="Excel.Sheet.8">
              <p:embed/>
            </p:oleObj>
          </a:graphicData>
        </a:graphic>
      </p:graphicFrame>
      <p:sp>
        <p:nvSpPr>
          <p:cNvPr id="3687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6871" name="Αντικείμενο 16"/>
          <p:cNvGraphicFramePr>
            <a:graphicFrameLocks/>
          </p:cNvGraphicFramePr>
          <p:nvPr/>
        </p:nvGraphicFramePr>
        <p:xfrm>
          <a:off x="4932363" y="3644900"/>
          <a:ext cx="4211637" cy="3043238"/>
        </p:xfrm>
        <a:graphic>
          <a:graphicData uri="http://schemas.openxmlformats.org/presentationml/2006/ole">
            <p:oleObj spid="_x0000_s36871" name="Γράφημα" r:id="rId6" imgW="2597121" imgH="1353429" progId="Excel.Sheet.8">
              <p:embed/>
            </p:oleObj>
          </a:graphicData>
        </a:graphic>
      </p:graphicFrame>
    </p:spTree>
  </p:cSld>
  <p:clrMapOvr>
    <a:masterClrMapping/>
  </p:clrMapOvr>
  <p:transition spd="med">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2 - Θέση περιεχομένου"/>
          <p:cNvSpPr>
            <a:spLocks noGrp="1"/>
          </p:cNvSpPr>
          <p:nvPr>
            <p:ph idx="1"/>
          </p:nvPr>
        </p:nvSpPr>
        <p:spPr>
          <a:xfrm>
            <a:off x="457200" y="357188"/>
            <a:ext cx="8229600" cy="6097587"/>
          </a:xfrm>
        </p:spPr>
        <p:txBody>
          <a:bodyPr/>
          <a:lstStyle/>
          <a:p>
            <a:pPr algn="ctr" eaLnBrk="1" hangingPunct="1">
              <a:buFont typeface="Wingdings 2" pitchFamily="18" charset="2"/>
              <a:buNone/>
            </a:pPr>
            <a:r>
              <a:rPr lang="el-GR" sz="2400" b="1" smtClean="0">
                <a:solidFill>
                  <a:schemeClr val="accent1"/>
                </a:solidFill>
              </a:rPr>
              <a:t>16.Ποιός πιστεύεται ότι πρέπει να είναι ο ρόλος της γυναίκας σήμερα;</a:t>
            </a:r>
          </a:p>
          <a:p>
            <a:pPr eaLnBrk="1" hangingPunct="1">
              <a:buFont typeface="Wingdings 2" pitchFamily="18" charset="2"/>
              <a:buNone/>
            </a:pPr>
            <a:endParaRPr lang="el-GR" smtClean="0"/>
          </a:p>
        </p:txBody>
      </p:sp>
      <p:sp>
        <p:nvSpPr>
          <p:cNvPr id="3584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5841" name="Object 1"/>
          <p:cNvGraphicFramePr>
            <a:graphicFrameLocks noChangeAspect="1"/>
          </p:cNvGraphicFramePr>
          <p:nvPr/>
        </p:nvGraphicFramePr>
        <p:xfrm>
          <a:off x="179388" y="1412875"/>
          <a:ext cx="4395787" cy="2930525"/>
        </p:xfrm>
        <a:graphic>
          <a:graphicData uri="http://schemas.openxmlformats.org/presentationml/2006/ole">
            <p:oleObj spid="_x0000_s35841" name="Γράφημα" r:id="rId3" imgW="2743320" imgH="1828800" progId="MSGraph.Chart.8">
              <p:embed/>
            </p:oleObj>
          </a:graphicData>
        </a:graphic>
      </p:graphicFrame>
      <p:sp>
        <p:nvSpPr>
          <p:cNvPr id="3584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latin typeface="Century Gothic" pitchFamily="34" charset="0"/>
            </a:endParaRPr>
          </a:p>
        </p:txBody>
      </p:sp>
      <p:graphicFrame>
        <p:nvGraphicFramePr>
          <p:cNvPr id="35843" name="Αντικείμενο 3"/>
          <p:cNvGraphicFramePr>
            <a:graphicFrameLocks/>
          </p:cNvGraphicFramePr>
          <p:nvPr/>
        </p:nvGraphicFramePr>
        <p:xfrm>
          <a:off x="4510088" y="1125538"/>
          <a:ext cx="4633912" cy="3365500"/>
        </p:xfrm>
        <a:graphic>
          <a:graphicData uri="http://schemas.openxmlformats.org/presentationml/2006/ole">
            <p:oleObj spid="_x0000_s35843" name="Worksheet" r:id="rId4" imgW="2705167" imgH="1657485" progId="Excel.Sheet.8">
              <p:embed/>
            </p:oleObj>
          </a:graphicData>
        </a:graphic>
      </p:graphicFrame>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Βία κατά των γυναικών.mp4">
            <a:hlinkClick r:id="" action="ppaction://media"/>
          </p:cNvPr>
          <p:cNvPicPr>
            <a:picLocks noGrp="1" noRot="1" noChangeAspect="1"/>
          </p:cNvPicPr>
          <p:nvPr>
            <p:ph sz="half" idx="1"/>
            <a:videoFile r:link="rId1"/>
          </p:nvPr>
        </p:nvPicPr>
        <p:blipFill>
          <a:blip r:embed="rId3" cstate="print"/>
          <a:srcRect/>
          <a:stretch>
            <a:fillRect/>
          </a:stretch>
        </p:blipFill>
        <p:spPr>
          <a:xfrm>
            <a:off x="250825" y="333375"/>
            <a:ext cx="8569325" cy="6075363"/>
          </a:xfrm>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WordArt 4"/>
          <p:cNvSpPr>
            <a:spLocks noChangeArrowheads="1" noChangeShapeType="1" noTextEdit="1"/>
          </p:cNvSpPr>
          <p:nvPr/>
        </p:nvSpPr>
        <p:spPr bwMode="auto">
          <a:xfrm>
            <a:off x="1619250" y="1196975"/>
            <a:ext cx="5256213" cy="4535488"/>
          </a:xfrm>
          <a:prstGeom prst="rect">
            <a:avLst/>
          </a:prstGeom>
        </p:spPr>
        <p:txBody>
          <a:bodyPr wrap="none" fromWordArt="1">
            <a:prstTxWarp prst="textSlantUp">
              <a:avLst>
                <a:gd name="adj" fmla="val 32056"/>
              </a:avLst>
            </a:prstTxWarp>
          </a:bodyPr>
          <a:lstStyle/>
          <a:p>
            <a:pPr algn="ctr"/>
            <a:r>
              <a:rPr lang="el-GR"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ΤΕΛΟΣ</a:t>
            </a:r>
          </a:p>
        </p:txBody>
      </p:sp>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6197"/>
            <a:ext cx="8229600" cy="1072539"/>
          </a:xfrm>
        </p:spPr>
        <p:txBody>
          <a:bodyPr/>
          <a:lstStyle/>
          <a:p>
            <a:pPr marL="484632" eaLnBrk="1" fontAlgn="auto" hangingPunct="1">
              <a:spcAft>
                <a:spcPts val="0"/>
              </a:spcAft>
              <a:defRPr/>
            </a:pPr>
            <a:r>
              <a:rPr lang="en-US" b="1" i="1" dirty="0" smtClean="0">
                <a:solidFill>
                  <a:schemeClr val="accent1">
                    <a:tint val="83000"/>
                    <a:satMod val="150000"/>
                  </a:schemeClr>
                </a:solidFill>
              </a:rPr>
              <a:t> </a:t>
            </a:r>
            <a:r>
              <a:rPr lang="el-GR" b="1" i="1" dirty="0" smtClean="0">
                <a:solidFill>
                  <a:schemeClr val="accent1">
                    <a:tint val="83000"/>
                    <a:satMod val="150000"/>
                  </a:schemeClr>
                </a:solidFill>
              </a:rPr>
              <a:t>2. Η ΘΕΣΗ ΤΗΣ ΓΥΝΑΙΚΑΣ</a:t>
            </a:r>
            <a:endParaRPr lang="el-GR" dirty="0">
              <a:solidFill>
                <a:schemeClr val="accent1">
                  <a:tint val="83000"/>
                  <a:satMod val="150000"/>
                </a:schemeClr>
              </a:solidFill>
            </a:endParaRPr>
          </a:p>
        </p:txBody>
      </p:sp>
      <p:sp>
        <p:nvSpPr>
          <p:cNvPr id="15362" name="2 - Θέση περιεχομένου"/>
          <p:cNvSpPr>
            <a:spLocks noGrp="1"/>
          </p:cNvSpPr>
          <p:nvPr>
            <p:ph idx="1"/>
          </p:nvPr>
        </p:nvSpPr>
        <p:spPr>
          <a:xfrm>
            <a:off x="395288" y="981075"/>
            <a:ext cx="5338762" cy="4521200"/>
          </a:xfrm>
        </p:spPr>
        <p:txBody>
          <a:bodyPr/>
          <a:lstStyle/>
          <a:p>
            <a:pPr eaLnBrk="1" hangingPunct="1">
              <a:buFont typeface="Wingdings 2" pitchFamily="18" charset="2"/>
              <a:buNone/>
            </a:pPr>
            <a:r>
              <a:rPr lang="el-GR" smtClean="0"/>
              <a:t> </a:t>
            </a:r>
            <a:r>
              <a:rPr lang="el-GR" sz="2400" b="1" smtClean="0">
                <a:solidFill>
                  <a:schemeClr val="bg1"/>
                </a:solidFill>
              </a:rPr>
              <a:t>Η ΘΕΣΗ ΤΗΣ ΓΥΝΑΙΚΑΣ ΣΤΟ ΜΕΣΑΙΩΝΑ</a:t>
            </a:r>
            <a:endParaRPr lang="el-GR" sz="2400" smtClean="0">
              <a:solidFill>
                <a:schemeClr val="bg1"/>
              </a:solidFill>
            </a:endParaRPr>
          </a:p>
          <a:p>
            <a:pPr eaLnBrk="1" hangingPunct="1">
              <a:buFont typeface="Wingdings 2" pitchFamily="18" charset="2"/>
              <a:buNone/>
            </a:pPr>
            <a:r>
              <a:rPr lang="el-GR" sz="2400" smtClean="0">
                <a:solidFill>
                  <a:schemeClr val="bg1"/>
                </a:solidFill>
              </a:rPr>
              <a:t>Στα χρόνια της ελληνικής και ρωμαϊκής Αρχαιότητας η γυναίκα στερείται πλήρως πολιτικών δικαιωμάτων. Στους Νεότερους Χρόνους πρέπει να φτάσουμε στον 20ό αιώνα για να δοθεί στις γυναίκες δικαίωμα ψήφου. Στο Μεσαίωνα βλέπουμε τις γυναίκες να ψηφίζουν στις συνελεύσεις πόλεων και χωριών που καλύπτουν ένα ευρύ τμήμα της δυτικής Ευρώπης</a:t>
            </a:r>
            <a:r>
              <a:rPr lang="el-GR" sz="2400" smtClean="0"/>
              <a:t>.</a:t>
            </a:r>
          </a:p>
        </p:txBody>
      </p:sp>
      <p:pic>
        <p:nvPicPr>
          <p:cNvPr id="15363" name="Picture 5" descr="picture3"/>
          <p:cNvPicPr>
            <a:picLocks noChangeAspect="1" noChangeArrowheads="1"/>
          </p:cNvPicPr>
          <p:nvPr/>
        </p:nvPicPr>
        <p:blipFill>
          <a:blip r:embed="rId2" cstate="print"/>
          <a:srcRect/>
          <a:stretch>
            <a:fillRect/>
          </a:stretch>
        </p:blipFill>
        <p:spPr bwMode="auto">
          <a:xfrm>
            <a:off x="5580063" y="1773238"/>
            <a:ext cx="3309937" cy="41021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 Θέση περιεχομένου"/>
          <p:cNvSpPr>
            <a:spLocks noGrp="1"/>
          </p:cNvSpPr>
          <p:nvPr>
            <p:ph idx="1"/>
          </p:nvPr>
        </p:nvSpPr>
        <p:spPr>
          <a:xfrm>
            <a:off x="468313" y="0"/>
            <a:ext cx="5483225" cy="5664200"/>
          </a:xfrm>
        </p:spPr>
        <p:txBody>
          <a:bodyPr/>
          <a:lstStyle/>
          <a:p>
            <a:pPr eaLnBrk="1" hangingPunct="1">
              <a:buFont typeface="Wingdings 2" pitchFamily="18" charset="2"/>
              <a:buNone/>
            </a:pPr>
            <a:r>
              <a:rPr lang="el-GR" smtClean="0"/>
              <a:t> </a:t>
            </a:r>
          </a:p>
          <a:p>
            <a:pPr eaLnBrk="1" hangingPunct="1">
              <a:buFont typeface="Wingdings 2" pitchFamily="18" charset="2"/>
              <a:buNone/>
            </a:pPr>
            <a:r>
              <a:rPr lang="el-GR" sz="2800" b="1" smtClean="0">
                <a:solidFill>
                  <a:schemeClr val="bg1"/>
                </a:solidFill>
              </a:rPr>
              <a:t>Η ΘΕΣΗ ΤΗΣ ΓΥΝΑΙΚΑΣ ΣΤΗ ΘΡΗΣΚΕΙΑ</a:t>
            </a:r>
          </a:p>
          <a:p>
            <a:pPr eaLnBrk="1" hangingPunct="1">
              <a:buFont typeface="Wingdings 2" pitchFamily="18" charset="2"/>
              <a:buNone/>
            </a:pPr>
            <a:r>
              <a:rPr lang="el-GR" sz="2800" smtClean="0">
                <a:solidFill>
                  <a:schemeClr val="bg1"/>
                </a:solidFill>
              </a:rPr>
              <a:t> </a:t>
            </a:r>
            <a:r>
              <a:rPr lang="el-GR" sz="2400" smtClean="0">
                <a:solidFill>
                  <a:schemeClr val="bg1"/>
                </a:solidFill>
              </a:rPr>
              <a:t>Σε γενικές γραμμές οι θρησκείες επικυρώνουν την υποδούλωση της γυναίκας σε όλες τις μορφές των κοινωνικών συστημάτων - δουλοκτητική, φεουδαρχική, καπιταλιστική. Η υποδούλωση και η καταπίεση υφίσταται και από την οικογένεια και από την κοινωνία. Η ανισότητα των δύο φύλων κυριαρχεί στον οικονομικό τομέα, στον πολιτικό, στον κοινωνικό, στον πολιτισμό, στη γλώσσα.</a:t>
            </a:r>
            <a:r>
              <a:rPr lang="el-GR" sz="2800" smtClean="0">
                <a:solidFill>
                  <a:schemeClr val="bg1"/>
                </a:solidFill>
              </a:rPr>
              <a:t> </a:t>
            </a:r>
          </a:p>
        </p:txBody>
      </p:sp>
      <p:pic>
        <p:nvPicPr>
          <p:cNvPr id="16386" name="Picture 4" descr="picture4"/>
          <p:cNvPicPr>
            <a:picLocks noChangeAspect="1" noChangeArrowheads="1"/>
          </p:cNvPicPr>
          <p:nvPr/>
        </p:nvPicPr>
        <p:blipFill>
          <a:blip r:embed="rId2" cstate="print"/>
          <a:srcRect/>
          <a:stretch>
            <a:fillRect/>
          </a:stretch>
        </p:blipFill>
        <p:spPr bwMode="auto">
          <a:xfrm>
            <a:off x="5940425" y="1916113"/>
            <a:ext cx="2700338" cy="3173412"/>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 Θέση περιεχομένου"/>
          <p:cNvSpPr>
            <a:spLocks noGrp="1"/>
          </p:cNvSpPr>
          <p:nvPr>
            <p:ph idx="1"/>
          </p:nvPr>
        </p:nvSpPr>
        <p:spPr>
          <a:xfrm>
            <a:off x="457200" y="214313"/>
            <a:ext cx="5915025" cy="6094412"/>
          </a:xfrm>
        </p:spPr>
        <p:txBody>
          <a:bodyPr/>
          <a:lstStyle/>
          <a:p>
            <a:pPr eaLnBrk="1" hangingPunct="1">
              <a:lnSpc>
                <a:spcPct val="90000"/>
              </a:lnSpc>
              <a:buFont typeface="Wingdings 2" pitchFamily="18" charset="2"/>
              <a:buNone/>
            </a:pPr>
            <a:r>
              <a:rPr lang="el-GR" sz="2800" b="1" smtClean="0">
                <a:solidFill>
                  <a:schemeClr val="bg1"/>
                </a:solidFill>
              </a:rPr>
              <a:t>Η ΘΕΣΗ ΤΗΣ ΓΥΝΑΙΚΑΣ ΣΤΗΝ ΚΟΙΝΩΝΙΑ ΤΟΥ ΙΣΛΑΜ-ΠΑΚΙΣΤΑΝ  </a:t>
            </a:r>
          </a:p>
          <a:p>
            <a:pPr eaLnBrk="1" hangingPunct="1">
              <a:lnSpc>
                <a:spcPct val="90000"/>
              </a:lnSpc>
              <a:buFont typeface="Wingdings 2" pitchFamily="18" charset="2"/>
              <a:buNone/>
            </a:pPr>
            <a:r>
              <a:rPr lang="el-GR" sz="2400" smtClean="0">
                <a:solidFill>
                  <a:schemeClr val="bg1"/>
                </a:solidFill>
              </a:rPr>
              <a:t>Οι ντόπιες στο Ισλάμ – μουσουλμάνες συνήθως κυκλοφορούν με την αλμπάγια και την μπούρκα. Με απλά λόγια είναι μαυροφορεμένες, έχοντας μερικές καλυμμένα μόνο τα μαλλιά, μερικές καλυμμένο όλο το πρόσωπο εκτός από τα μάτια και μερικές που έχουνε καλυμμένα και τα μάτια. Οι περισσότερες γυναίκες έξω ντύνονται με κανονικά ρούχα. Υπάρχει όμως και μία μεγάλη αναλογία παντού μαυροφορεμένων γυναικών η οποία εξαρτάται από την περιοχή και το μέρος που βρίσκεστε.</a:t>
            </a:r>
          </a:p>
        </p:txBody>
      </p:sp>
      <p:sp>
        <p:nvSpPr>
          <p:cNvPr id="17410" name="AutoShape 4"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p>
        </p:txBody>
      </p:sp>
      <p:sp>
        <p:nvSpPr>
          <p:cNvPr id="17411"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p>
        </p:txBody>
      </p:sp>
      <p:pic>
        <p:nvPicPr>
          <p:cNvPr id="17412" name="Picture 7" descr="picture5"/>
          <p:cNvPicPr>
            <a:picLocks noChangeAspect="1" noChangeArrowheads="1"/>
          </p:cNvPicPr>
          <p:nvPr/>
        </p:nvPicPr>
        <p:blipFill>
          <a:blip r:embed="rId2" cstate="print"/>
          <a:srcRect/>
          <a:stretch>
            <a:fillRect/>
          </a:stretch>
        </p:blipFill>
        <p:spPr bwMode="auto">
          <a:xfrm>
            <a:off x="6516688" y="476250"/>
            <a:ext cx="2243137" cy="3382963"/>
          </a:xfrm>
          <a:prstGeom prst="rect">
            <a:avLst/>
          </a:prstGeom>
          <a:noFill/>
          <a:ln w="9525">
            <a:noFill/>
            <a:miter lim="800000"/>
            <a:headEnd/>
            <a:tailEnd/>
          </a:ln>
        </p:spPr>
      </p:pic>
      <p:pic>
        <p:nvPicPr>
          <p:cNvPr id="17413" name="Picture 8" descr="picture6"/>
          <p:cNvPicPr>
            <a:picLocks noChangeAspect="1" noChangeArrowheads="1"/>
          </p:cNvPicPr>
          <p:nvPr/>
        </p:nvPicPr>
        <p:blipFill>
          <a:blip r:embed="rId3" cstate="print"/>
          <a:srcRect/>
          <a:stretch>
            <a:fillRect/>
          </a:stretch>
        </p:blipFill>
        <p:spPr bwMode="auto">
          <a:xfrm>
            <a:off x="6443663" y="4149725"/>
            <a:ext cx="2366962" cy="24955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marL="484632" eaLnBrk="1" fontAlgn="auto" hangingPunct="1">
              <a:spcAft>
                <a:spcPts val="0"/>
              </a:spcAft>
              <a:defRPr/>
            </a:pPr>
            <a:r>
              <a:rPr lang="el-GR" b="1" i="1" dirty="0" smtClean="0">
                <a:solidFill>
                  <a:schemeClr val="accent1">
                    <a:tint val="83000"/>
                    <a:satMod val="150000"/>
                  </a:schemeClr>
                </a:solidFill>
              </a:rPr>
              <a:t>3.Μορφές βίας κατά των γυναικών</a:t>
            </a:r>
            <a:endParaRPr lang="el-GR" dirty="0">
              <a:solidFill>
                <a:schemeClr val="accent1">
                  <a:tint val="83000"/>
                  <a:satMod val="150000"/>
                </a:schemeClr>
              </a:solidFill>
            </a:endParaRPr>
          </a:p>
        </p:txBody>
      </p:sp>
      <p:sp>
        <p:nvSpPr>
          <p:cNvPr id="3" name="2 - Θέση περιεχομένου"/>
          <p:cNvSpPr>
            <a:spLocks noGrp="1"/>
          </p:cNvSpPr>
          <p:nvPr>
            <p:ph idx="1"/>
          </p:nvPr>
        </p:nvSpPr>
        <p:spPr>
          <a:xfrm>
            <a:off x="457200" y="1882775"/>
            <a:ext cx="8229600" cy="4572000"/>
          </a:xfrm>
        </p:spPr>
        <p:txBody>
          <a:bodyPr>
            <a:normAutofit fontScale="92500" lnSpcReduction="20000"/>
          </a:bodyPr>
          <a:lstStyle/>
          <a:p>
            <a:pPr marL="448056" indent="-384048" eaLnBrk="1" fontAlgn="auto" hangingPunct="1">
              <a:spcAft>
                <a:spcPts val="0"/>
              </a:spcAft>
              <a:buFont typeface="Wingdings 2"/>
              <a:buNone/>
              <a:defRPr/>
            </a:pPr>
            <a:r>
              <a:rPr lang="el-GR" dirty="0" smtClean="0">
                <a:solidFill>
                  <a:schemeClr val="bg1"/>
                </a:solidFill>
              </a:rPr>
              <a:t>Η βία κατά των γυναικών μέσα στην οικογένεια περιλαμβάνει προσβολές της σωματικής, ψυχικής, συναισθηματικής και κοινωνικής υπόστασης τους καθώς και οικονομική βία, με στόχο “την επιβολή ελέγχου”. Συγκεκριμένα μπορεί να πάρει τις εξής μορφές:</a:t>
            </a:r>
          </a:p>
          <a:p>
            <a:pPr marL="448056" indent="-384048" eaLnBrk="1" fontAlgn="auto" hangingPunct="1">
              <a:spcAft>
                <a:spcPts val="0"/>
              </a:spcAft>
              <a:buFont typeface="Wingdings 2"/>
              <a:buChar char=""/>
              <a:defRPr/>
            </a:pPr>
            <a:r>
              <a:rPr lang="el-GR" dirty="0" smtClean="0">
                <a:solidFill>
                  <a:schemeClr val="bg1"/>
                </a:solidFill>
              </a:rPr>
              <a:t>Σωματική Βία</a:t>
            </a:r>
          </a:p>
          <a:p>
            <a:pPr marL="448056" indent="-384048" eaLnBrk="1" fontAlgn="auto" hangingPunct="1">
              <a:spcAft>
                <a:spcPts val="0"/>
              </a:spcAft>
              <a:buFont typeface="Wingdings 2"/>
              <a:buChar char=""/>
              <a:defRPr/>
            </a:pPr>
            <a:r>
              <a:rPr lang="el-GR" dirty="0" smtClean="0">
                <a:solidFill>
                  <a:schemeClr val="bg1"/>
                </a:solidFill>
              </a:rPr>
              <a:t>Σεξουαλική Βία – Βιασμός</a:t>
            </a:r>
          </a:p>
          <a:p>
            <a:pPr marL="448056" indent="-384048" eaLnBrk="1" fontAlgn="auto" hangingPunct="1">
              <a:spcAft>
                <a:spcPts val="0"/>
              </a:spcAft>
              <a:buFont typeface="Wingdings 2"/>
              <a:buChar char=""/>
              <a:defRPr/>
            </a:pPr>
            <a:r>
              <a:rPr lang="el-GR" dirty="0" smtClean="0">
                <a:solidFill>
                  <a:schemeClr val="bg1"/>
                </a:solidFill>
              </a:rPr>
              <a:t>Ψυχολογική Βία</a:t>
            </a:r>
          </a:p>
          <a:p>
            <a:pPr marL="448056" indent="-384048" eaLnBrk="1" fontAlgn="auto" hangingPunct="1">
              <a:spcAft>
                <a:spcPts val="0"/>
              </a:spcAft>
              <a:buFont typeface="Wingdings 2"/>
              <a:buChar char=""/>
              <a:defRPr/>
            </a:pPr>
            <a:r>
              <a:rPr lang="el-GR" dirty="0" smtClean="0">
                <a:solidFill>
                  <a:schemeClr val="bg1"/>
                </a:solidFill>
              </a:rPr>
              <a:t>Οικονομική Βία</a:t>
            </a:r>
            <a:endParaRPr lang="el-GR" dirty="0">
              <a:solidFill>
                <a:schemeClr val="bg1"/>
              </a:solidFill>
            </a:endParaRPr>
          </a:p>
        </p:txBody>
      </p:sp>
      <p:sp>
        <p:nvSpPr>
          <p:cNvPr id="18435" name="AutoShape 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l-GR"/>
          </a:p>
        </p:txBody>
      </p:sp>
      <p:pic>
        <p:nvPicPr>
          <p:cNvPr id="18436" name="Picture 6" descr="picture7"/>
          <p:cNvPicPr>
            <a:picLocks noChangeAspect="1" noChangeArrowheads="1"/>
          </p:cNvPicPr>
          <p:nvPr/>
        </p:nvPicPr>
        <p:blipFill>
          <a:blip r:embed="rId2" cstate="print"/>
          <a:srcRect/>
          <a:stretch>
            <a:fillRect/>
          </a:stretch>
        </p:blipFill>
        <p:spPr bwMode="auto">
          <a:xfrm>
            <a:off x="5508625" y="4149725"/>
            <a:ext cx="3286125" cy="2222500"/>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marL="484632" eaLnBrk="1" fontAlgn="auto" hangingPunct="1">
              <a:spcAft>
                <a:spcPts val="0"/>
              </a:spcAft>
              <a:defRPr/>
            </a:pPr>
            <a:r>
              <a:rPr lang="el-GR" b="1" dirty="0" smtClean="0">
                <a:solidFill>
                  <a:schemeClr val="accent1">
                    <a:tint val="83000"/>
                    <a:satMod val="150000"/>
                  </a:schemeClr>
                </a:solidFill>
              </a:rPr>
              <a:t> 4.Καταπάτηση γυναικείων   </a:t>
            </a:r>
            <a:r>
              <a:rPr lang="el-GR" dirty="0" smtClean="0">
                <a:solidFill>
                  <a:schemeClr val="accent1">
                    <a:tint val="83000"/>
                    <a:satMod val="150000"/>
                  </a:schemeClr>
                </a:solidFill>
              </a:rPr>
              <a:t/>
            </a:r>
            <a:br>
              <a:rPr lang="el-GR" dirty="0" smtClean="0">
                <a:solidFill>
                  <a:schemeClr val="accent1">
                    <a:tint val="83000"/>
                    <a:satMod val="150000"/>
                  </a:schemeClr>
                </a:solidFill>
              </a:rPr>
            </a:br>
            <a:r>
              <a:rPr lang="el-GR" b="1" dirty="0" smtClean="0">
                <a:solidFill>
                  <a:schemeClr val="accent1">
                    <a:tint val="83000"/>
                    <a:satMod val="150000"/>
                  </a:schemeClr>
                </a:solidFill>
              </a:rPr>
              <a:t>                  δικαιωμάτων</a:t>
            </a:r>
            <a:endParaRPr lang="el-GR" dirty="0">
              <a:solidFill>
                <a:schemeClr val="accent1">
                  <a:tint val="83000"/>
                  <a:satMod val="150000"/>
                </a:schemeClr>
              </a:solidFill>
            </a:endParaRPr>
          </a:p>
        </p:txBody>
      </p:sp>
      <p:sp>
        <p:nvSpPr>
          <p:cNvPr id="19458" name="2 - Θέση περιεχομένου"/>
          <p:cNvSpPr>
            <a:spLocks noGrp="1"/>
          </p:cNvSpPr>
          <p:nvPr>
            <p:ph idx="1"/>
          </p:nvPr>
        </p:nvSpPr>
        <p:spPr>
          <a:xfrm>
            <a:off x="457200" y="1882775"/>
            <a:ext cx="8229600" cy="4572000"/>
          </a:xfrm>
        </p:spPr>
        <p:txBody>
          <a:bodyPr/>
          <a:lstStyle/>
          <a:p>
            <a:pPr eaLnBrk="1" hangingPunct="1"/>
            <a:r>
              <a:rPr lang="el-GR" smtClean="0">
                <a:solidFill>
                  <a:schemeClr val="bg1"/>
                </a:solidFill>
              </a:rPr>
              <a:t>Απαγόρευση οδήγησης</a:t>
            </a:r>
          </a:p>
          <a:p>
            <a:pPr eaLnBrk="1" hangingPunct="1"/>
            <a:r>
              <a:rPr lang="el-GR" smtClean="0">
                <a:solidFill>
                  <a:schemeClr val="bg1"/>
                </a:solidFill>
              </a:rPr>
              <a:t> Διαζύγιο</a:t>
            </a:r>
          </a:p>
          <a:p>
            <a:pPr eaLnBrk="1" hangingPunct="1"/>
            <a:r>
              <a:rPr lang="el-GR" smtClean="0">
                <a:solidFill>
                  <a:schemeClr val="bg1"/>
                </a:solidFill>
              </a:rPr>
              <a:t> Πρόσβαση στην παιδεία</a:t>
            </a:r>
          </a:p>
          <a:p>
            <a:pPr eaLnBrk="1" hangingPunct="1"/>
            <a:r>
              <a:rPr lang="el-GR" smtClean="0">
                <a:solidFill>
                  <a:schemeClr val="bg1"/>
                </a:solidFill>
              </a:rPr>
              <a:t> Δικαίωμα στα ταξίδια</a:t>
            </a:r>
          </a:p>
          <a:p>
            <a:pPr eaLnBrk="1" hangingPunct="1"/>
            <a:r>
              <a:rPr lang="el-GR" smtClean="0">
                <a:solidFill>
                  <a:schemeClr val="bg1"/>
                </a:solidFill>
              </a:rPr>
              <a:t> Κηδεμονία</a:t>
            </a:r>
          </a:p>
          <a:p>
            <a:pPr eaLnBrk="1" hangingPunct="1"/>
            <a:r>
              <a:rPr lang="el-GR" smtClean="0">
                <a:solidFill>
                  <a:schemeClr val="bg1"/>
                </a:solidFill>
              </a:rPr>
              <a:t> Παιδοκτονία</a:t>
            </a:r>
          </a:p>
          <a:p>
            <a:pPr eaLnBrk="1" hangingPunct="1"/>
            <a:r>
              <a:rPr lang="el-GR" smtClean="0">
                <a:solidFill>
                  <a:schemeClr val="bg1"/>
                </a:solidFill>
              </a:rPr>
              <a:t> Το Δικαίωμα της ψήφου</a:t>
            </a:r>
          </a:p>
          <a:p>
            <a:pPr eaLnBrk="1" hangingPunct="1">
              <a:buFont typeface="Wingdings 2" pitchFamily="18" charset="2"/>
              <a:buNone/>
            </a:pPr>
            <a:r>
              <a:rPr lang="el-GR" sz="2400" smtClean="0"/>
              <a:t> </a:t>
            </a:r>
            <a:endParaRPr lang="el-GR" smtClean="0"/>
          </a:p>
        </p:txBody>
      </p:sp>
      <p:pic>
        <p:nvPicPr>
          <p:cNvPr id="19459" name="Picture 5" descr="picture8"/>
          <p:cNvPicPr>
            <a:picLocks noChangeAspect="1" noChangeArrowheads="1"/>
          </p:cNvPicPr>
          <p:nvPr/>
        </p:nvPicPr>
        <p:blipFill>
          <a:blip r:embed="rId2" cstate="print"/>
          <a:srcRect/>
          <a:stretch>
            <a:fillRect/>
          </a:stretch>
        </p:blipFill>
        <p:spPr bwMode="auto">
          <a:xfrm>
            <a:off x="5795963" y="2781300"/>
            <a:ext cx="2974975" cy="2365375"/>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67494"/>
            <a:ext cx="8258204" cy="2089936"/>
          </a:xfrm>
        </p:spPr>
        <p:txBody>
          <a:bodyPr>
            <a:normAutofit fontScale="90000"/>
          </a:bodyPr>
          <a:lstStyle/>
          <a:p>
            <a:pPr marL="484632" eaLnBrk="1" fontAlgn="auto" hangingPunct="1">
              <a:spcAft>
                <a:spcPts val="0"/>
              </a:spcAft>
              <a:defRPr/>
            </a:pPr>
            <a:r>
              <a:rPr lang="el-GR" b="1" dirty="0" smtClean="0">
                <a:solidFill>
                  <a:schemeClr val="accent1">
                    <a:tint val="83000"/>
                    <a:satMod val="150000"/>
                  </a:schemeClr>
                </a:solidFill>
              </a:rPr>
              <a:t>5.ΤΑ ΑΙΤΙΑ ΠΟΥ ΟΔΗΓΟΥΝ ΣΤΗΝ ΚΑΤΑΠΑΤΗΣΗ ΤΩΝ ΓΥΝΑΙΚΕΙΩΝ ΔΙΚΑΙΩΜΑΤΩΝ ΕΙΝΑΙ :</a:t>
            </a:r>
            <a:r>
              <a:rPr lang="el-GR" dirty="0" smtClean="0">
                <a:solidFill>
                  <a:schemeClr val="accent1">
                    <a:tint val="83000"/>
                    <a:satMod val="150000"/>
                  </a:schemeClr>
                </a:solidFill>
              </a:rPr>
              <a:t/>
            </a:r>
            <a:br>
              <a:rPr lang="el-GR" dirty="0" smtClean="0">
                <a:solidFill>
                  <a:schemeClr val="accent1">
                    <a:tint val="83000"/>
                    <a:satMod val="150000"/>
                  </a:schemeClr>
                </a:solidFill>
              </a:rPr>
            </a:br>
            <a:endParaRPr lang="el-GR" dirty="0">
              <a:solidFill>
                <a:schemeClr val="accent1">
                  <a:tint val="83000"/>
                  <a:satMod val="150000"/>
                </a:schemeClr>
              </a:solidFill>
            </a:endParaRPr>
          </a:p>
        </p:txBody>
      </p:sp>
      <p:sp>
        <p:nvSpPr>
          <p:cNvPr id="20482" name="2 - Θέση περιεχομένου"/>
          <p:cNvSpPr>
            <a:spLocks noGrp="1"/>
          </p:cNvSpPr>
          <p:nvPr>
            <p:ph idx="1"/>
          </p:nvPr>
        </p:nvSpPr>
        <p:spPr>
          <a:xfrm>
            <a:off x="457200" y="1882775"/>
            <a:ext cx="6275388" cy="4570413"/>
          </a:xfrm>
        </p:spPr>
        <p:txBody>
          <a:bodyPr/>
          <a:lstStyle/>
          <a:p>
            <a:pPr eaLnBrk="1" hangingPunct="1"/>
            <a:r>
              <a:rPr lang="el-GR" sz="2400" smtClean="0">
                <a:solidFill>
                  <a:schemeClr val="bg1"/>
                </a:solidFill>
              </a:rPr>
              <a:t>O </a:t>
            </a:r>
            <a:r>
              <a:rPr lang="el-GR" sz="2400" b="1" smtClean="0">
                <a:solidFill>
                  <a:schemeClr val="bg1"/>
                </a:solidFill>
              </a:rPr>
              <a:t>ρατσισμός</a:t>
            </a:r>
            <a:r>
              <a:rPr lang="el-GR" sz="2400" smtClean="0">
                <a:solidFill>
                  <a:schemeClr val="bg1"/>
                </a:solidFill>
              </a:rPr>
              <a:t> εκτός από το φυλετικό ρατσισμό, υπάρχει ρατσισμός κατά του γυναικείου φύλου,  δηλαδή οι εμφανείς ή άτυπες διακρίσεις κατά των γυναικών, που είναι γνωστός ως σεξισμός</a:t>
            </a:r>
          </a:p>
          <a:p>
            <a:pPr eaLnBrk="1" hangingPunct="1"/>
            <a:r>
              <a:rPr lang="el-GR" sz="2400" smtClean="0">
                <a:solidFill>
                  <a:schemeClr val="bg1"/>
                </a:solidFill>
              </a:rPr>
              <a:t>η </a:t>
            </a:r>
            <a:r>
              <a:rPr lang="el-GR" sz="2400" b="1" smtClean="0">
                <a:solidFill>
                  <a:schemeClr val="bg1"/>
                </a:solidFill>
              </a:rPr>
              <a:t>ενδοοικογενειακή βία</a:t>
            </a:r>
            <a:r>
              <a:rPr lang="el-GR" sz="2400" smtClean="0">
                <a:solidFill>
                  <a:schemeClr val="bg1"/>
                </a:solidFill>
              </a:rPr>
              <a:t> είναι η μεγαλύτερη αιτία κακοποίησης των γυναικών στην Αμερική –τα θύματα της υπερβαίνουν το σύνολο των θυμάτων από ληστείες  βιασμούς αυτοκινητικά ατυχήματα</a:t>
            </a:r>
            <a:r>
              <a:rPr lang="en-US" sz="2400" smtClean="0"/>
              <a:t>.</a:t>
            </a:r>
          </a:p>
          <a:p>
            <a:pPr eaLnBrk="1" hangingPunct="1">
              <a:buFont typeface="Wingdings 2" pitchFamily="18" charset="2"/>
              <a:buNone/>
            </a:pPr>
            <a:endParaRPr lang="el-GR" sz="2400" smtClean="0"/>
          </a:p>
        </p:txBody>
      </p:sp>
      <p:pic>
        <p:nvPicPr>
          <p:cNvPr id="20483" name="Picture 7" descr="domesticv"/>
          <p:cNvPicPr>
            <a:picLocks noChangeAspect="1" noChangeArrowheads="1"/>
          </p:cNvPicPr>
          <p:nvPr/>
        </p:nvPicPr>
        <p:blipFill>
          <a:blip r:embed="rId2" cstate="print"/>
          <a:srcRect/>
          <a:stretch>
            <a:fillRect/>
          </a:stretch>
        </p:blipFill>
        <p:spPr bwMode="auto">
          <a:xfrm>
            <a:off x="6286500" y="4500563"/>
            <a:ext cx="2705100" cy="1803400"/>
          </a:xfrm>
          <a:prstGeom prst="rect">
            <a:avLst/>
          </a:prstGeom>
          <a:noFill/>
          <a:ln w="9525">
            <a:noFill/>
            <a:miter lim="800000"/>
            <a:headEnd/>
            <a:tailEnd/>
          </a:ln>
        </p:spPr>
      </p:pic>
      <p:pic>
        <p:nvPicPr>
          <p:cNvPr id="20484" name="Picture 6" descr="picture9"/>
          <p:cNvPicPr>
            <a:picLocks noChangeAspect="1" noChangeArrowheads="1"/>
          </p:cNvPicPr>
          <p:nvPr/>
        </p:nvPicPr>
        <p:blipFill>
          <a:blip r:embed="rId3" cstate="print"/>
          <a:srcRect/>
          <a:stretch>
            <a:fillRect/>
          </a:stretch>
        </p:blipFill>
        <p:spPr bwMode="auto">
          <a:xfrm>
            <a:off x="6732588" y="1916113"/>
            <a:ext cx="1939925" cy="2230437"/>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 Θέση περιεχομένου"/>
          <p:cNvSpPr>
            <a:spLocks noGrp="1"/>
          </p:cNvSpPr>
          <p:nvPr>
            <p:ph idx="1"/>
          </p:nvPr>
        </p:nvSpPr>
        <p:spPr>
          <a:xfrm>
            <a:off x="395288" y="476250"/>
            <a:ext cx="6624637" cy="5545138"/>
          </a:xfrm>
        </p:spPr>
        <p:txBody>
          <a:bodyPr/>
          <a:lstStyle/>
          <a:p>
            <a:pPr eaLnBrk="1" hangingPunct="1">
              <a:lnSpc>
                <a:spcPct val="80000"/>
              </a:lnSpc>
            </a:pPr>
            <a:r>
              <a:rPr lang="el-GR" sz="2400" smtClean="0">
                <a:solidFill>
                  <a:schemeClr val="bg1"/>
                </a:solidFill>
              </a:rPr>
              <a:t>ο κυρίαρχος </a:t>
            </a:r>
            <a:r>
              <a:rPr lang="el-GR" sz="2400" b="1" smtClean="0">
                <a:solidFill>
                  <a:schemeClr val="bg1"/>
                </a:solidFill>
              </a:rPr>
              <a:t>ρόλος της αρσενικής</a:t>
            </a:r>
            <a:r>
              <a:rPr lang="el-GR" sz="2400" smtClean="0">
                <a:solidFill>
                  <a:schemeClr val="bg1"/>
                </a:solidFill>
              </a:rPr>
              <a:t> </a:t>
            </a:r>
            <a:r>
              <a:rPr lang="el-GR" sz="2400" b="1" smtClean="0">
                <a:solidFill>
                  <a:schemeClr val="bg1"/>
                </a:solidFill>
              </a:rPr>
              <a:t>ταυτότητας</a:t>
            </a:r>
            <a:endParaRPr lang="en-US" sz="2400" b="1" smtClean="0">
              <a:solidFill>
                <a:schemeClr val="bg1"/>
              </a:solidFill>
            </a:endParaRPr>
          </a:p>
          <a:p>
            <a:pPr eaLnBrk="1" hangingPunct="1">
              <a:lnSpc>
                <a:spcPct val="80000"/>
              </a:lnSpc>
            </a:pPr>
            <a:endParaRPr lang="en-US" sz="2400" b="1" smtClean="0">
              <a:solidFill>
                <a:schemeClr val="bg1"/>
              </a:solidFill>
            </a:endParaRPr>
          </a:p>
          <a:p>
            <a:pPr eaLnBrk="1" hangingPunct="1">
              <a:lnSpc>
                <a:spcPct val="80000"/>
              </a:lnSpc>
            </a:pPr>
            <a:endParaRPr lang="en-US" sz="2400" b="1" smtClean="0">
              <a:solidFill>
                <a:schemeClr val="bg1"/>
              </a:solidFill>
            </a:endParaRPr>
          </a:p>
          <a:p>
            <a:pPr eaLnBrk="1" hangingPunct="1">
              <a:lnSpc>
                <a:spcPct val="80000"/>
              </a:lnSpc>
            </a:pPr>
            <a:endParaRPr lang="en-US" sz="2400" b="1" smtClean="0">
              <a:solidFill>
                <a:schemeClr val="bg1"/>
              </a:solidFill>
            </a:endParaRPr>
          </a:p>
          <a:p>
            <a:pPr eaLnBrk="1" hangingPunct="1">
              <a:lnSpc>
                <a:spcPct val="80000"/>
              </a:lnSpc>
            </a:pPr>
            <a:endParaRPr lang="en-US" sz="2400" b="1" smtClean="0">
              <a:solidFill>
                <a:schemeClr val="bg1"/>
              </a:solidFill>
            </a:endParaRPr>
          </a:p>
          <a:p>
            <a:pPr eaLnBrk="1" hangingPunct="1">
              <a:lnSpc>
                <a:spcPct val="80000"/>
              </a:lnSpc>
            </a:pPr>
            <a:endParaRPr lang="en-US" sz="2400" b="1" smtClean="0">
              <a:solidFill>
                <a:schemeClr val="bg1"/>
              </a:solidFill>
            </a:endParaRPr>
          </a:p>
          <a:p>
            <a:pPr eaLnBrk="1" hangingPunct="1">
              <a:lnSpc>
                <a:spcPct val="80000"/>
              </a:lnSpc>
              <a:buFont typeface="Wingdings 2" pitchFamily="18" charset="2"/>
              <a:buNone/>
            </a:pPr>
            <a:endParaRPr lang="el-GR" sz="2400" b="1" smtClean="0">
              <a:solidFill>
                <a:schemeClr val="bg1"/>
              </a:solidFill>
            </a:endParaRPr>
          </a:p>
          <a:p>
            <a:pPr eaLnBrk="1" hangingPunct="1">
              <a:lnSpc>
                <a:spcPct val="80000"/>
              </a:lnSpc>
            </a:pPr>
            <a:r>
              <a:rPr lang="el-GR" sz="2400" smtClean="0">
                <a:solidFill>
                  <a:schemeClr val="bg1"/>
                </a:solidFill>
              </a:rPr>
              <a:t> η </a:t>
            </a:r>
            <a:r>
              <a:rPr lang="el-GR" sz="2400" b="1" smtClean="0">
                <a:solidFill>
                  <a:schemeClr val="bg1"/>
                </a:solidFill>
              </a:rPr>
              <a:t>θρησκεία</a:t>
            </a:r>
            <a:r>
              <a:rPr lang="el-GR" sz="2400" smtClean="0">
                <a:solidFill>
                  <a:schemeClr val="bg1"/>
                </a:solidFill>
              </a:rPr>
              <a:t> σε κάποιες περιπτώσεις επηρεάζει και οδηγεί τους ανθρώπους σε ακραίες δραστηριότητες. Για παράδειγμα, η μουσουλμανική θρησκεία στερεί από τις γυναίκες το δικαίωμα να περπατούν ελεύθερα στο δρόμο(χωρίς μπούρκες), καθώς επίσης και η πολυγαμία αποτελεί ένα φαινόμενο καταπάτησης των γυναικείων </a:t>
            </a:r>
            <a:r>
              <a:rPr lang="el-GR" sz="2400" smtClean="0">
                <a:solidFill>
                  <a:schemeClr val="bg1"/>
                </a:solidFill>
                <a:latin typeface="Arial" charset="0"/>
              </a:rPr>
              <a:t>δικαιωματων.</a:t>
            </a:r>
          </a:p>
          <a:p>
            <a:pPr eaLnBrk="1" hangingPunct="1">
              <a:lnSpc>
                <a:spcPct val="80000"/>
              </a:lnSpc>
            </a:pPr>
            <a:endParaRPr lang="el-GR" sz="2400" smtClean="0"/>
          </a:p>
          <a:p>
            <a:pPr eaLnBrk="1" hangingPunct="1">
              <a:lnSpc>
                <a:spcPct val="80000"/>
              </a:lnSpc>
            </a:pPr>
            <a:endParaRPr lang="el-GR" sz="2400" smtClean="0"/>
          </a:p>
        </p:txBody>
      </p:sp>
      <p:pic>
        <p:nvPicPr>
          <p:cNvPr id="21506" name="Picture 4" descr="womanViolence"/>
          <p:cNvPicPr>
            <a:picLocks noChangeAspect="1" noChangeArrowheads="1"/>
          </p:cNvPicPr>
          <p:nvPr/>
        </p:nvPicPr>
        <p:blipFill>
          <a:blip r:embed="rId2" cstate="print"/>
          <a:srcRect/>
          <a:stretch>
            <a:fillRect/>
          </a:stretch>
        </p:blipFill>
        <p:spPr bwMode="auto">
          <a:xfrm>
            <a:off x="827088" y="1412875"/>
            <a:ext cx="2592387" cy="1741488"/>
          </a:xfrm>
          <a:prstGeom prst="rect">
            <a:avLst/>
          </a:prstGeom>
          <a:noFill/>
          <a:ln w="9525">
            <a:noFill/>
            <a:miter lim="800000"/>
            <a:headEnd/>
            <a:tailEnd/>
          </a:ln>
        </p:spPr>
      </p:pic>
      <p:pic>
        <p:nvPicPr>
          <p:cNvPr id="21507" name="Picture 6" descr="eidisi-via-590_b"/>
          <p:cNvPicPr>
            <a:picLocks noChangeAspect="1" noChangeArrowheads="1"/>
          </p:cNvPicPr>
          <p:nvPr/>
        </p:nvPicPr>
        <p:blipFill>
          <a:blip r:embed="rId3" cstate="print"/>
          <a:srcRect/>
          <a:stretch>
            <a:fillRect/>
          </a:stretch>
        </p:blipFill>
        <p:spPr bwMode="auto">
          <a:xfrm>
            <a:off x="4211638" y="1412875"/>
            <a:ext cx="3911600" cy="1790700"/>
          </a:xfrm>
          <a:prstGeom prst="rect">
            <a:avLst/>
          </a:prstGeom>
          <a:noFill/>
          <a:ln w="9525">
            <a:noFill/>
            <a:miter lim="800000"/>
            <a:headEnd/>
            <a:tailEnd/>
          </a:ln>
        </p:spPr>
      </p:pic>
      <p:pic>
        <p:nvPicPr>
          <p:cNvPr id="21508" name="Picture 10" descr="%CE%B3%CF%85%CE%BD%CE%B1%CE%AF%CE%BA%CE%B1-%CF%83%CF%84%CE%B7-%CE%BC%CF%80%CE%BF%CF%8D%CF%81%CE%BA%CE%B1-29137757"/>
          <p:cNvPicPr>
            <a:picLocks noChangeAspect="1" noChangeArrowheads="1"/>
          </p:cNvPicPr>
          <p:nvPr/>
        </p:nvPicPr>
        <p:blipFill>
          <a:blip r:embed="rId4" cstate="print"/>
          <a:srcRect/>
          <a:stretch>
            <a:fillRect/>
          </a:stretch>
        </p:blipFill>
        <p:spPr bwMode="auto">
          <a:xfrm>
            <a:off x="7308850" y="3789363"/>
            <a:ext cx="1547813" cy="2605087"/>
          </a:xfrm>
          <a:prstGeom prst="rect">
            <a:avLst/>
          </a:prstGeom>
          <a:noFill/>
          <a:ln w="9525">
            <a:noFill/>
            <a:miter lim="800000"/>
            <a:headEnd/>
            <a:tailEnd/>
          </a:ln>
        </p:spPr>
      </p:pic>
    </p:spTree>
  </p:cSld>
  <p:clrMapOvr>
    <a:masterClrMapping/>
  </p:clrMapOvr>
  <p:transition spd="med">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259</TotalTime>
  <Words>771</Words>
  <Application>Microsoft Office PowerPoint</Application>
  <PresentationFormat>Προβολή στην οθόνη (4:3)</PresentationFormat>
  <Paragraphs>78</Paragraphs>
  <Slides>24</Slides>
  <Notes>1</Notes>
  <HiddenSlides>0</HiddenSlides>
  <MMClips>1</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24</vt:i4>
      </vt:variant>
    </vt:vector>
  </HeadingPairs>
  <TitlesOfParts>
    <vt:vector size="27" baseType="lpstr">
      <vt:lpstr>Ζωντάνια</vt:lpstr>
      <vt:lpstr>Γράφημα</vt:lpstr>
      <vt:lpstr>Worksheet</vt:lpstr>
      <vt:lpstr>  </vt:lpstr>
      <vt:lpstr> 1.  ΙΣΤΟΡΙΚΗ ΑΝΑΔΡΟΜΗ</vt:lpstr>
      <vt:lpstr> 2. Η ΘΕΣΗ ΤΗΣ ΓΥΝΑΙΚΑΣ</vt:lpstr>
      <vt:lpstr>Διαφάνεια 4</vt:lpstr>
      <vt:lpstr>Διαφάνεια 5</vt:lpstr>
      <vt:lpstr>3.Μορφές βίας κατά των γυναικών</vt:lpstr>
      <vt:lpstr> 4.Καταπάτηση γυναικείων                      δικαιωμάτων</vt:lpstr>
      <vt:lpstr>5.ΤΑ ΑΙΤΙΑ ΠΟΥ ΟΔΗΓΟΥΝ ΣΤΗΝ ΚΑΤΑΠΑΤΗΣΗ ΤΩΝ ΓΥΝΑΙΚΕΙΩΝ ΔΙΚΑΙΩΜΑΤΩΝ ΕΙΝΑΙ : </vt:lpstr>
      <vt:lpstr>Διαφάνεια 9</vt:lpstr>
      <vt:lpstr>Διαφάνεια 10</vt:lpstr>
      <vt:lpstr>6.ΑΚΤΙΒΙΣΤΡΙΕΣ ΠΟΥ ΑΓΩΝΙΣΤΗΚΑΝ ΓΙΑ ΤΗΝ ΑΠΟΚΤΗΣΗ ΤΩΝ ΓΥΝΑΙΚΕΙΩΝ ΔΙΚΑΙΩΜΑΤΩΝ</vt:lpstr>
      <vt:lpstr>Διαφάνεια 12</vt:lpstr>
      <vt:lpstr>Διαφάνεια 13</vt:lpstr>
      <vt:lpstr>7.ΕΡΩΤΗΜΑΤΟΛΟΓΙΟ </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lab2</dc:creator>
  <cp:lastModifiedBy>user</cp:lastModifiedBy>
  <cp:revision>23</cp:revision>
  <dcterms:created xsi:type="dcterms:W3CDTF">2015-01-13T11:34:56Z</dcterms:created>
  <dcterms:modified xsi:type="dcterms:W3CDTF">2015-02-01T21:11:35Z</dcterms:modified>
</cp:coreProperties>
</file>