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69" d="100"/>
          <a:sy n="69" d="100"/>
        </p:scale>
        <p:origin x="-138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27/1/2015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27/1/2015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el.wikipedia.org/wiki/%CE%9F%CF%81%CE%B3%CE%B1%CE%BD%CE%B9%CF%83%CE%BC%CF%8C%CF%82_%CE%97%CE%BD%CF%89%CE%BC%CE%AD%CE%BD%CF%89%CE%BD_%CE%95%CE%B8%CE%BD%CF%8E%CE%BD"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el.wikipedia.org/wiki/%CE%9D%CE%AD%CE%B1_%CE%A5%CF%8C%CF%81%CE%BA%CE%B7"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1433391"/>
            <a:ext cx="3317896" cy="332398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l-GR" sz="1400" b="1" i="1" dirty="0" smtClean="0">
              <a:solidFill>
                <a:srgbClr val="252525"/>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l-GR" sz="1400" b="1" i="1" dirty="0" smtClean="0">
              <a:solidFill>
                <a:srgbClr val="252525"/>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l-GR" sz="1400" b="1" i="1" dirty="0" smtClean="0">
              <a:solidFill>
                <a:srgbClr val="252525"/>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l-GR" sz="1400" b="1" i="1" dirty="0" smtClean="0">
              <a:solidFill>
                <a:srgbClr val="252525"/>
              </a:solidFill>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r>
              <a:rPr kumimoji="0" lang="el-GR" sz="1400" b="0" i="1"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4</a:t>
            </a:r>
            <a:r>
              <a:rPr kumimoji="0" lang="el-GR" sz="1400" b="0" i="1" u="none" strike="noStrike" cap="none" normalizeH="0" baseline="30000" dirty="0" smtClean="0">
                <a:ln>
                  <a:noFill/>
                </a:ln>
                <a:solidFill>
                  <a:srgbClr val="252525"/>
                </a:solidFill>
                <a:effectLst/>
                <a:latin typeface="Arial" pitchFamily="34" charset="0"/>
                <a:ea typeface="Times New Roman" pitchFamily="18" charset="0"/>
                <a:cs typeface="Arial" pitchFamily="34" charset="0"/>
              </a:rPr>
              <a:t>η </a:t>
            </a:r>
            <a:r>
              <a:rPr kumimoji="0" lang="el-GR" sz="1400" b="0" i="1"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Ομάδα-</a:t>
            </a: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r>
              <a:rPr kumimoji="0" lang="en-US" sz="1400" b="0" i="0" u="none" strike="noStrike" cap="none" normalizeH="0" baseline="0" dirty="0" err="1" smtClean="0">
                <a:ln>
                  <a:noFill/>
                </a:ln>
                <a:solidFill>
                  <a:srgbClr val="252525"/>
                </a:solidFill>
                <a:effectLst/>
                <a:latin typeface="Arial" pitchFamily="34" charset="0"/>
                <a:ea typeface="Times New Roman" pitchFamily="18" charset="0"/>
                <a:cs typeface="Arial" pitchFamily="34" charset="0"/>
              </a:rPr>
              <a:t>Powerangers</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Μέλη: Παναγιώτα Αργύρη</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Άννα </a:t>
            </a:r>
            <a:r>
              <a:rPr kumimoji="0" lang="el-GR" sz="1400" b="0" i="0" u="none" strike="noStrike" cap="none" normalizeH="0" baseline="0" dirty="0" err="1" smtClean="0">
                <a:ln>
                  <a:noFill/>
                </a:ln>
                <a:solidFill>
                  <a:srgbClr val="252525"/>
                </a:solidFill>
                <a:effectLst/>
                <a:latin typeface="Arial" pitchFamily="34" charset="0"/>
                <a:ea typeface="Times New Roman" pitchFamily="18" charset="0"/>
                <a:cs typeface="Arial" pitchFamily="34" charset="0"/>
              </a:rPr>
              <a:t>Μάνιου</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Ηλέκτρα </a:t>
            </a:r>
            <a:r>
              <a:rPr kumimoji="0" lang="el-GR" sz="1400" b="0" i="0" u="none" strike="noStrike" cap="none" normalizeH="0" baseline="0" dirty="0" err="1" smtClean="0">
                <a:ln>
                  <a:noFill/>
                </a:ln>
                <a:solidFill>
                  <a:srgbClr val="252525"/>
                </a:solidFill>
                <a:effectLst/>
                <a:latin typeface="Arial" pitchFamily="34" charset="0"/>
                <a:ea typeface="Times New Roman" pitchFamily="18" charset="0"/>
                <a:cs typeface="Arial" pitchFamily="34" charset="0"/>
              </a:rPr>
              <a:t>Αμπατζίδου</a:t>
            </a: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Δημήτρης </a:t>
            </a:r>
            <a:r>
              <a:rPr kumimoji="0" lang="el-GR" sz="1400" b="0" i="0" u="none" strike="noStrike" cap="none" normalizeH="0" baseline="0" dirty="0" err="1" smtClean="0">
                <a:ln>
                  <a:noFill/>
                </a:ln>
                <a:solidFill>
                  <a:srgbClr val="252525"/>
                </a:solidFill>
                <a:effectLst/>
                <a:latin typeface="Arial" pitchFamily="34" charset="0"/>
                <a:ea typeface="Times New Roman" pitchFamily="18" charset="0"/>
                <a:cs typeface="Arial" pitchFamily="34" charset="0"/>
              </a:rPr>
              <a:t>Μηλιώτης</a:t>
            </a: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Βαγγέλης </a:t>
            </a:r>
            <a:r>
              <a:rPr kumimoji="0" lang="el-GR" sz="1400" b="0" i="0" u="none" strike="noStrike" cap="none" normalizeH="0" baseline="0" dirty="0" err="1" smtClean="0">
                <a:ln>
                  <a:noFill/>
                </a:ln>
                <a:solidFill>
                  <a:srgbClr val="252525"/>
                </a:solidFill>
                <a:effectLst/>
                <a:latin typeface="Arial" pitchFamily="34" charset="0"/>
                <a:ea typeface="Times New Roman" pitchFamily="18" charset="0"/>
                <a:cs typeface="Arial" pitchFamily="34" charset="0"/>
              </a:rPr>
              <a:t>Καρακουλάκης</a:t>
            </a: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 </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1259632" y="2076237"/>
            <a:ext cx="6696744"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400" b="1" i="1"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ΘΕΜΑ ΕΡΓΑΣΙΑΣ</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sz="1400" b="0" i="0" u="none" strike="noStrike" cap="none" normalizeH="0" baseline="0" dirty="0" smtClean="0">
                <a:ln>
                  <a:noFill/>
                </a:ln>
                <a:solidFill>
                  <a:srgbClr val="252525"/>
                </a:solidFill>
                <a:effectLst/>
                <a:latin typeface="Arial" pitchFamily="34" charset="0"/>
                <a:ea typeface="Times New Roman" pitchFamily="18" charset="0"/>
                <a:cs typeface="Arial" pitchFamily="34" charset="0"/>
              </a:rPr>
              <a:t>«ΟΡΓΑΝΙΣΜΟΙ-ΥΠΕΡΑΣΠΙΣΤΕΣ ΑΝΘΡΩΠΙΝΩΝ ΔΙΚΑΙΩΜΑΤΩΝ»</a:t>
            </a:r>
            <a:endParaRPr kumimoji="0" lang="el-GR" sz="1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3 - Εικόνα" descr="http://downloads.naftemporiki.gr.edgesuite.net/static/13/11/08/pin.jpg?SE%20POIES%20XVRES%20ISXYOYN%20OI%20PIO%20PERIERGES%20PARABIASEIS%20ANURVPINVN%20DIKAIVMATVN;"/>
          <p:cNvPicPr/>
          <p:nvPr/>
        </p:nvPicPr>
        <p:blipFill>
          <a:blip r:embed="rId2" cstate="print"/>
          <a:srcRect/>
          <a:stretch>
            <a:fillRect/>
          </a:stretch>
        </p:blipFill>
        <p:spPr bwMode="auto">
          <a:xfrm>
            <a:off x="2339752" y="2852936"/>
            <a:ext cx="4734694" cy="3717032"/>
          </a:xfrm>
          <a:prstGeom prst="rect">
            <a:avLst/>
          </a:prstGeom>
          <a:noFill/>
          <a:ln w="9525">
            <a:noFill/>
            <a:miter lim="800000"/>
            <a:headEnd/>
            <a:tailEnd/>
          </a:ln>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p:cTn id="7" dur="2000" fill="hold"/>
                                        <p:tgtEl>
                                          <p:spTgt spid="1025"/>
                                        </p:tgtEl>
                                        <p:attrNameLst>
                                          <p:attrName>ppt_w</p:attrName>
                                        </p:attrNameLst>
                                      </p:cBhvr>
                                      <p:tavLst>
                                        <p:tav tm="0">
                                          <p:val>
                                            <p:strVal val="#ppt_w*0.70"/>
                                          </p:val>
                                        </p:tav>
                                        <p:tav tm="100000">
                                          <p:val>
                                            <p:strVal val="#ppt_w"/>
                                          </p:val>
                                        </p:tav>
                                      </p:tavLst>
                                    </p:anim>
                                    <p:anim calcmode="lin" valueType="num">
                                      <p:cBhvr>
                                        <p:cTn id="8" dur="2000" fill="hold"/>
                                        <p:tgtEl>
                                          <p:spTgt spid="1025"/>
                                        </p:tgtEl>
                                        <p:attrNameLst>
                                          <p:attrName>ppt_h</p:attrName>
                                        </p:attrNameLst>
                                      </p:cBhvr>
                                      <p:tavLst>
                                        <p:tav tm="0">
                                          <p:val>
                                            <p:strVal val="#ppt_h"/>
                                          </p:val>
                                        </p:tav>
                                        <p:tav tm="100000">
                                          <p:val>
                                            <p:strVal val="#ppt_h"/>
                                          </p:val>
                                        </p:tav>
                                      </p:tavLst>
                                    </p:anim>
                                    <p:animEffect transition="in" filter="fade">
                                      <p:cBhvr>
                                        <p:cTn id="9" dur="2000"/>
                                        <p:tgtEl>
                                          <p:spTgt spid="1025"/>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3" nodeType="clickEffect">
                                  <p:stCondLst>
                                    <p:cond delay="0"/>
                                  </p:stCondLst>
                                  <p:childTnLst>
                                    <p:set>
                                      <p:cBhvr>
                                        <p:cTn id="13" dur="1" fill="hold">
                                          <p:stCondLst>
                                            <p:cond delay="0"/>
                                          </p:stCondLst>
                                        </p:cTn>
                                        <p:tgtEl>
                                          <p:spTgt spid="1026"/>
                                        </p:tgtEl>
                                        <p:attrNameLst>
                                          <p:attrName>style.visibility</p:attrName>
                                        </p:attrNameLst>
                                      </p:cBhvr>
                                      <p:to>
                                        <p:strVal val="visible"/>
                                      </p:to>
                                    </p:set>
                                    <p:anim calcmode="lin" valueType="num">
                                      <p:cBhvr additive="base">
                                        <p:cTn id="14" dur="2000" fill="hold"/>
                                        <p:tgtEl>
                                          <p:spTgt spid="1026"/>
                                        </p:tgtEl>
                                        <p:attrNameLst>
                                          <p:attrName>ppt_x</p:attrName>
                                        </p:attrNameLst>
                                      </p:cBhvr>
                                      <p:tavLst>
                                        <p:tav tm="0">
                                          <p:val>
                                            <p:strVal val="#ppt_x"/>
                                          </p:val>
                                        </p:tav>
                                        <p:tav tm="100000">
                                          <p:val>
                                            <p:strVal val="#ppt_x"/>
                                          </p:val>
                                        </p:tav>
                                      </p:tavLst>
                                    </p:anim>
                                    <p:anim calcmode="lin" valueType="num">
                                      <p:cBhvr additive="base">
                                        <p:cTn id="15" dur="2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2000" fill="hold"/>
                                        <p:tgtEl>
                                          <p:spTgt spid="4"/>
                                        </p:tgtEl>
                                        <p:attrNameLst>
                                          <p:attrName>ppt_x</p:attrName>
                                        </p:attrNameLst>
                                      </p:cBhvr>
                                      <p:tavLst>
                                        <p:tav tm="0">
                                          <p:val>
                                            <p:strVal val="#ppt_x"/>
                                          </p:val>
                                        </p:tav>
                                        <p:tav tm="100000">
                                          <p:val>
                                            <p:strVal val="#ppt_x"/>
                                          </p:val>
                                        </p:tav>
                                      </p:tavLst>
                                    </p:anim>
                                    <p:anim calcmode="lin" valueType="num">
                                      <p:cBhvr additive="base">
                                        <p:cTn id="21"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P spid="1026" grpId="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971600" y="476672"/>
            <a:ext cx="6912768" cy="3970318"/>
          </a:xfrm>
          <a:prstGeom prst="rect">
            <a:avLst/>
          </a:prstGeom>
        </p:spPr>
        <p:txBody>
          <a:bodyPr wrap="square">
            <a:spAutoFit/>
          </a:bodyPr>
          <a:lstStyle/>
          <a:p>
            <a:pPr algn="ctr"/>
            <a:r>
              <a:rPr lang="el-GR" dirty="0" smtClean="0"/>
              <a:t>Η ΔΡΑΣΗ ΟΡΓΑΝΩΣΕΩΝ ΓΙΑ ΤΗΝ ΥΠΕΡΑΣΠΙΣΗ ΤΩΝ ΑΝΘΡΩΠΙΝΩΝ ΔΙΚΑΙΩΜΑΤΩΝ </a:t>
            </a:r>
          </a:p>
          <a:p>
            <a:endParaRPr lang="el-GR" dirty="0" smtClean="0"/>
          </a:p>
          <a:p>
            <a:r>
              <a:rPr lang="el-GR" dirty="0" smtClean="0"/>
              <a:t>Η κύρια δράση για τα ανθρώπινα δικαιώματα που εξελίχθηκε τον τελευταίο αιώνα φαίνεται από την οργάνωση και την πολιτική κάποιων μη κυβερνητικών αλλά και κυβερνητικών οργανώσεων. Οι οργανώσεις αυτές ασχολούνται με την προώθηση των κοινωνικών προβλημάτων, έτσι ώστε να καταφέρουν να πείσουν τα Ηνωμένα Έθνη, τα υπερεθνικά όργανα και τις εθνικές κυβερνήσεις να υιοθετήσουν τις πολιτικές τους, με σκοπό να καταφέρουν ως μία δύναμη να υπερασπιστούν καθώς πρέπει τα ανθρώπινα δικαιώματα για την ορθή και άμεση επίλυση των προβλημάτων αυτών.</a:t>
            </a:r>
          </a:p>
          <a:p>
            <a:r>
              <a:rPr lang="el-GR" dirty="0" smtClean="0"/>
              <a:t> </a:t>
            </a:r>
          </a:p>
          <a:p>
            <a:endParaRPr lang="el-GR" dirty="0"/>
          </a:p>
        </p:txBody>
      </p:sp>
      <p:sp>
        <p:nvSpPr>
          <p:cNvPr id="3" name="2 - Ορθογώνιο"/>
          <p:cNvSpPr/>
          <p:nvPr/>
        </p:nvSpPr>
        <p:spPr>
          <a:xfrm>
            <a:off x="971600" y="3356992"/>
            <a:ext cx="6912768" cy="2308324"/>
          </a:xfrm>
          <a:prstGeom prst="rect">
            <a:avLst/>
          </a:prstGeom>
        </p:spPr>
        <p:txBody>
          <a:bodyPr wrap="square">
            <a:spAutoFit/>
          </a:bodyPr>
          <a:lstStyle/>
          <a:p>
            <a:endParaRPr lang="el-GR" dirty="0" smtClean="0"/>
          </a:p>
          <a:p>
            <a:endParaRPr lang="el-GR" dirty="0" smtClean="0"/>
          </a:p>
          <a:p>
            <a:endParaRPr lang="el-GR" dirty="0" smtClean="0"/>
          </a:p>
          <a:p>
            <a:r>
              <a:rPr lang="el-GR" dirty="0" smtClean="0"/>
              <a:t>Οι οργανισμοί αυτοί παρακολουθούν </a:t>
            </a:r>
            <a:r>
              <a:rPr lang="el-GR" dirty="0" err="1" smtClean="0"/>
              <a:t>ό,τι</a:t>
            </a:r>
            <a:r>
              <a:rPr lang="el-GR" dirty="0" smtClean="0"/>
              <a:t> θεωρούν σημαντικό ζήτημα που αφορά άμεσα και έμμεσα τα ανθρώπινα δικαιώματα ανά τον κόσμο, προωθώντας τη γνώμη και τη δράση τους επ’ αυτών. Παράλληλα, μετατρέπουν σύνθετα διεθνή ζητήματα σε δραστηριότητες για την σωστή επίλυσή τους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3275856" y="188640"/>
            <a:ext cx="1903085"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6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UNICEF</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5" name="4 - Εικόνα" descr="unicef"/>
          <p:cNvPicPr/>
          <p:nvPr/>
        </p:nvPicPr>
        <p:blipFill>
          <a:blip r:embed="rId2" cstate="print"/>
          <a:srcRect/>
          <a:stretch>
            <a:fillRect/>
          </a:stretch>
        </p:blipFill>
        <p:spPr bwMode="auto">
          <a:xfrm>
            <a:off x="467544" y="1412776"/>
            <a:ext cx="3024336" cy="3528392"/>
          </a:xfrm>
          <a:prstGeom prst="rect">
            <a:avLst/>
          </a:prstGeom>
          <a:noFill/>
          <a:ln w="9525">
            <a:noFill/>
            <a:miter lim="800000"/>
            <a:headEnd/>
            <a:tailEnd/>
          </a:ln>
        </p:spPr>
      </p:pic>
      <p:sp>
        <p:nvSpPr>
          <p:cNvPr id="7" name="6 - Ορθογώνιο"/>
          <p:cNvSpPr/>
          <p:nvPr/>
        </p:nvSpPr>
        <p:spPr>
          <a:xfrm>
            <a:off x="3851920" y="1340768"/>
            <a:ext cx="4572000" cy="6463308"/>
          </a:xfrm>
          <a:prstGeom prst="rect">
            <a:avLst/>
          </a:prstGeom>
        </p:spPr>
        <p:txBody>
          <a:bodyPr>
            <a:spAutoFit/>
          </a:bodyPr>
          <a:lstStyle/>
          <a:p>
            <a:pPr>
              <a:buFont typeface="Arial" pitchFamily="34" charset="0"/>
              <a:buChar char="•"/>
            </a:pPr>
            <a:r>
              <a:rPr lang="en-US" dirty="0" smtClean="0"/>
              <a:t>     </a:t>
            </a:r>
            <a:r>
              <a:rPr lang="el-GR" dirty="0" smtClean="0"/>
              <a:t>Η </a:t>
            </a:r>
            <a:r>
              <a:rPr lang="el-GR" dirty="0" err="1" smtClean="0"/>
              <a:t>UNICEF</a:t>
            </a:r>
            <a:r>
              <a:rPr lang="el-GR" dirty="0" smtClean="0"/>
              <a:t>  δημιουργήθηκε από την γενική συνέλευση του </a:t>
            </a:r>
            <a:r>
              <a:rPr lang="el-GR" dirty="0" smtClean="0">
                <a:hlinkClick r:id="rId3" tooltip="Οργανισμός Ηνωμένων Εθνών"/>
              </a:rPr>
              <a:t>Οργανισμού Ηνωμένων Εθνών</a:t>
            </a:r>
            <a:r>
              <a:rPr lang="el-GR" dirty="0" smtClean="0"/>
              <a:t>, στις 11 Δεκεμβρίου 1946. </a:t>
            </a:r>
            <a:endParaRPr lang="en-US" dirty="0" smtClean="0"/>
          </a:p>
          <a:p>
            <a:endParaRPr lang="el-GR" dirty="0" smtClean="0"/>
          </a:p>
          <a:p>
            <a:pPr>
              <a:buFont typeface="Arial" pitchFamily="34" charset="0"/>
              <a:buChar char="•"/>
            </a:pPr>
            <a:r>
              <a:rPr lang="en-US" dirty="0" smtClean="0"/>
              <a:t>   </a:t>
            </a:r>
            <a:r>
              <a:rPr lang="el-GR" dirty="0" smtClean="0"/>
              <a:t>Στόχος της είναι η παροχή ανθρωπιστικής βοήθειας σε παιδιά και μητέρες που ζουν σε αναπτυσσόμενες χώρες</a:t>
            </a:r>
          </a:p>
          <a:p>
            <a:pPr>
              <a:buFont typeface="Arial" pitchFamily="34" charset="0"/>
              <a:buChar char="•"/>
            </a:pPr>
            <a:endParaRPr lang="el-GR" dirty="0" smtClean="0"/>
          </a:p>
          <a:p>
            <a:pPr lvl="0" fontAlgn="base">
              <a:spcBef>
                <a:spcPct val="0"/>
              </a:spcBef>
              <a:spcAft>
                <a:spcPct val="0"/>
              </a:spcAft>
              <a:buFont typeface="Arial" pitchFamily="34" charset="0"/>
              <a:buChar char="•"/>
            </a:pPr>
            <a:r>
              <a:rPr lang="el-GR" dirty="0" smtClean="0">
                <a:solidFill>
                  <a:srgbClr val="252525"/>
                </a:solidFill>
                <a:ea typeface="Times New Roman" pitchFamily="18" charset="0"/>
                <a:cs typeface="Arial" pitchFamily="34" charset="0"/>
              </a:rPr>
              <a:t>Το 1953 η </a:t>
            </a:r>
            <a:r>
              <a:rPr lang="el-GR" dirty="0" err="1" smtClean="0">
                <a:solidFill>
                  <a:srgbClr val="252525"/>
                </a:solidFill>
                <a:ea typeface="Times New Roman" pitchFamily="18" charset="0"/>
                <a:cs typeface="Arial" pitchFamily="34" charset="0"/>
              </a:rPr>
              <a:t>UNICEF</a:t>
            </a:r>
            <a:r>
              <a:rPr lang="el-GR" dirty="0" smtClean="0">
                <a:solidFill>
                  <a:srgbClr val="252525"/>
                </a:solidFill>
                <a:ea typeface="Times New Roman" pitchFamily="18" charset="0"/>
                <a:cs typeface="Arial" pitchFamily="34" charset="0"/>
              </a:rPr>
              <a:t> έγινε μόνιμο μέλος του συστήματος του Ο.Η.Ε. και έχει την έδρα της στην </a:t>
            </a:r>
            <a:r>
              <a:rPr lang="el-GR" dirty="0" smtClean="0">
                <a:ea typeface="Times New Roman" pitchFamily="18" charset="0"/>
                <a:cs typeface="Arial" pitchFamily="34" charset="0"/>
                <a:hlinkClick r:id="rId4" tooltip="Νέα Υόρκη"/>
              </a:rPr>
              <a:t>Νέα Υόρκη</a:t>
            </a:r>
            <a:r>
              <a:rPr lang="el-GR" dirty="0" smtClean="0">
                <a:ea typeface="Times New Roman" pitchFamily="18" charset="0"/>
                <a:cs typeface="Arial" pitchFamily="34" charset="0"/>
              </a:rPr>
              <a:t>.</a:t>
            </a:r>
            <a:endParaRPr lang="en-US" dirty="0" smtClean="0">
              <a:ea typeface="Times New Roman" pitchFamily="18" charset="0"/>
              <a:cs typeface="Arial" pitchFamily="34" charset="0"/>
            </a:endParaRPr>
          </a:p>
          <a:p>
            <a:pPr lvl="0" fontAlgn="base">
              <a:spcBef>
                <a:spcPct val="0"/>
              </a:spcBef>
              <a:spcAft>
                <a:spcPct val="0"/>
              </a:spcAft>
            </a:pPr>
            <a:endParaRPr lang="el-GR" dirty="0" smtClean="0">
              <a:solidFill>
                <a:srgbClr val="252525"/>
              </a:solidFill>
              <a:ea typeface="Times New Roman" pitchFamily="18" charset="0"/>
              <a:cs typeface="Arial" pitchFamily="34" charset="0"/>
            </a:endParaRPr>
          </a:p>
          <a:p>
            <a:pPr lvl="0" eaLnBrk="0" fontAlgn="base" hangingPunct="0">
              <a:spcBef>
                <a:spcPct val="0"/>
              </a:spcBef>
              <a:spcAft>
                <a:spcPct val="0"/>
              </a:spcAft>
              <a:buFont typeface="Arial" pitchFamily="34" charset="0"/>
              <a:buChar char="•"/>
            </a:pPr>
            <a:r>
              <a:rPr lang="el-GR" dirty="0" smtClean="0">
                <a:solidFill>
                  <a:srgbClr val="252525"/>
                </a:solidFill>
                <a:ea typeface="Times New Roman" pitchFamily="18" charset="0"/>
                <a:cs typeface="Arial" pitchFamily="34" charset="0"/>
              </a:rPr>
              <a:t>Τα κύρια έσοδα της </a:t>
            </a:r>
            <a:r>
              <a:rPr lang="el-GR" dirty="0" err="1" smtClean="0">
                <a:solidFill>
                  <a:srgbClr val="252525"/>
                </a:solidFill>
                <a:ea typeface="Times New Roman" pitchFamily="18" charset="0"/>
                <a:cs typeface="Arial" pitchFamily="34" charset="0"/>
              </a:rPr>
              <a:t>UNICEF</a:t>
            </a:r>
            <a:r>
              <a:rPr lang="el-GR" dirty="0" smtClean="0">
                <a:solidFill>
                  <a:srgbClr val="252525"/>
                </a:solidFill>
                <a:ea typeface="Times New Roman" pitchFamily="18" charset="0"/>
                <a:cs typeface="Arial" pitchFamily="34" charset="0"/>
              </a:rPr>
              <a:t> προέρχονται από κυβερνήσεις κρατών, καθώς και ιδιώτες</a:t>
            </a:r>
            <a:r>
              <a:rPr lang="en-US" dirty="0" smtClean="0">
                <a:solidFill>
                  <a:srgbClr val="252525"/>
                </a:solidFill>
                <a:ea typeface="Times New Roman" pitchFamily="18" charset="0"/>
                <a:cs typeface="Arial" pitchFamily="34" charset="0"/>
              </a:rPr>
              <a:t>.</a:t>
            </a:r>
            <a:r>
              <a:rPr lang="el-GR" dirty="0" smtClean="0"/>
              <a:t> </a:t>
            </a:r>
          </a:p>
          <a:p>
            <a:pPr lvl="0" eaLnBrk="0" fontAlgn="base" hangingPunct="0">
              <a:spcBef>
                <a:spcPct val="0"/>
              </a:spcBef>
              <a:spcAft>
                <a:spcPct val="0"/>
              </a:spcAft>
              <a:buFont typeface="Arial" pitchFamily="34" charset="0"/>
              <a:buChar char="•"/>
            </a:pPr>
            <a:endParaRPr lang="el-GR" dirty="0" smtClean="0"/>
          </a:p>
          <a:p>
            <a:pPr lvl="0" eaLnBrk="0" fontAlgn="base" hangingPunct="0">
              <a:spcBef>
                <a:spcPct val="0"/>
              </a:spcBef>
              <a:spcAft>
                <a:spcPct val="0"/>
              </a:spcAft>
              <a:buFont typeface="Arial" pitchFamily="34" charset="0"/>
              <a:buChar char="•"/>
            </a:pPr>
            <a:r>
              <a:rPr lang="el-GR" dirty="0" smtClean="0"/>
              <a:t>Η   </a:t>
            </a:r>
            <a:r>
              <a:rPr lang="el-GR" dirty="0" err="1" smtClean="0"/>
              <a:t>UNICEF</a:t>
            </a:r>
            <a:r>
              <a:rPr lang="el-GR" dirty="0" smtClean="0"/>
              <a:t> είναι διακυβερνητικός οργανισμός και έτσι υπολογίσιμος για τις κυβερνήσεις των κρατών</a:t>
            </a:r>
            <a:r>
              <a:rPr lang="el-GR" dirty="0" smtClean="0">
                <a:cs typeface="Arial" pitchFamily="34" charset="0"/>
              </a:rPr>
              <a:t> </a:t>
            </a:r>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blinds(vertical)">
                                      <p:cBhvr>
                                        <p:cTn id="7" dur="20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2"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ox(in)">
                                      <p:cBhvr>
                                        <p:cTn id="1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1"/>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2195736" y="274385"/>
            <a:ext cx="3672408" cy="86177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u="sng" strike="noStrike" cap="none" normalizeH="0" baseline="0" dirty="0" smtClean="0">
                <a:ln>
                  <a:noFill/>
                </a:ln>
                <a:solidFill>
                  <a:schemeClr val="tx1"/>
                </a:solidFill>
                <a:effectLst/>
                <a:latin typeface="Arial" pitchFamily="34" charset="0"/>
                <a:ea typeface="Times New Roman" pitchFamily="18" charset="0"/>
                <a:cs typeface="Arial" pitchFamily="34" charset="0"/>
              </a:rPr>
              <a:t>       ACTION AID</a:t>
            </a:r>
            <a:endParaRPr kumimoji="0" lang="el-GR" sz="3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2 - Εικόνα" descr="Actionaid_original2"/>
          <p:cNvPicPr/>
          <p:nvPr/>
        </p:nvPicPr>
        <p:blipFill>
          <a:blip r:embed="rId2" cstate="print"/>
          <a:srcRect/>
          <a:stretch>
            <a:fillRect/>
          </a:stretch>
        </p:blipFill>
        <p:spPr bwMode="auto">
          <a:xfrm>
            <a:off x="5004048" y="1772816"/>
            <a:ext cx="3657600" cy="3456384"/>
          </a:xfrm>
          <a:prstGeom prst="rect">
            <a:avLst/>
          </a:prstGeom>
          <a:noFill/>
          <a:ln w="9525">
            <a:noFill/>
            <a:miter lim="800000"/>
            <a:headEnd/>
            <a:tailEnd/>
          </a:ln>
        </p:spPr>
      </p:pic>
      <p:sp>
        <p:nvSpPr>
          <p:cNvPr id="18434" name="Rectangle 2"/>
          <p:cNvSpPr>
            <a:spLocks noChangeArrowheads="1"/>
          </p:cNvSpPr>
          <p:nvPr/>
        </p:nvSpPr>
        <p:spPr bwMode="auto">
          <a:xfrm>
            <a:off x="539552" y="1460753"/>
            <a:ext cx="3888432" cy="42473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342900" fontAlgn="base">
              <a:spcBef>
                <a:spcPct val="0"/>
              </a:spcBef>
              <a:spcAft>
                <a:spcPct val="0"/>
              </a:spcAft>
              <a:buFont typeface="Arial" pitchFamily="34" charset="0"/>
              <a:buChar char="•"/>
            </a:pPr>
            <a:r>
              <a:rPr kumimoji="0" lang="el-GR" b="0" i="0" u="none" strike="noStrike" cap="none" normalizeH="0" baseline="0" dirty="0" smtClean="0">
                <a:ln>
                  <a:noFill/>
                </a:ln>
                <a:solidFill>
                  <a:schemeClr val="tx1"/>
                </a:solidFill>
                <a:effectLst/>
                <a:ea typeface="Times New Roman" pitchFamily="18" charset="0"/>
                <a:cs typeface="Arial" pitchFamily="34" charset="0"/>
              </a:rPr>
              <a:t>Είναι διεθνής μη κερδοσκοπική οργάνωση με στόχο την καταπολέμηση της φτώχειας και τις ανισότητας</a:t>
            </a:r>
            <a:r>
              <a:rPr lang="el-GR" dirty="0" smtClean="0">
                <a:ea typeface="Times New Roman" pitchFamily="18" charset="0"/>
                <a:cs typeface="Arial" pitchFamily="34" charset="0"/>
              </a:rPr>
              <a:t>. </a:t>
            </a:r>
          </a:p>
          <a:p>
            <a:pPr indent="342900" fontAlgn="base">
              <a:spcBef>
                <a:spcPct val="0"/>
              </a:spcBef>
              <a:spcAft>
                <a:spcPct val="0"/>
              </a:spcAft>
            </a:pPr>
            <a:endParaRPr lang="el-GR" dirty="0" smtClean="0">
              <a:ea typeface="Times New Roman" pitchFamily="18" charset="0"/>
              <a:cs typeface="Arial" pitchFamily="34" charset="0"/>
            </a:endParaRPr>
          </a:p>
          <a:p>
            <a:pPr indent="342900" fontAlgn="base">
              <a:spcBef>
                <a:spcPct val="0"/>
              </a:spcBef>
              <a:spcAft>
                <a:spcPct val="0"/>
              </a:spcAft>
              <a:buFont typeface="Arial" pitchFamily="34" charset="0"/>
              <a:buChar char="•"/>
            </a:pPr>
            <a:r>
              <a:rPr lang="el-GR" dirty="0" smtClean="0">
                <a:ea typeface="Times New Roman" pitchFamily="18" charset="0"/>
                <a:cs typeface="Arial" pitchFamily="34" charset="0"/>
              </a:rPr>
              <a:t>Αρχικά η δράση της επικεντρώθηκε στην παροχή υλικής βοήθειας όπως νερό, τροφή και είδη πρώτης ανάγκης, καθώς και στην εξασφάλιση εκπαίδευσης για τα παιδιά</a:t>
            </a:r>
            <a:r>
              <a:rPr lang="el-GR" dirty="0" smtClean="0">
                <a:cs typeface="Arial" pitchFamily="34" charset="0"/>
              </a:rPr>
              <a:t>.</a:t>
            </a:r>
          </a:p>
          <a:p>
            <a:pPr indent="342900" fontAlgn="base">
              <a:spcBef>
                <a:spcPct val="0"/>
              </a:spcBef>
              <a:spcAft>
                <a:spcPct val="0"/>
              </a:spcAft>
            </a:pPr>
            <a:endParaRPr kumimoji="0" lang="el-GR" b="0" i="0" u="none" strike="noStrike" cap="none" normalizeH="0" baseline="0" dirty="0" smtClean="0">
              <a:ln>
                <a:noFill/>
              </a:ln>
              <a:solidFill>
                <a:schemeClr val="tx1"/>
              </a:solidFill>
              <a:effectLst/>
              <a:cs typeface="Arial" pitchFamily="34" charset="0"/>
            </a:endParaRPr>
          </a:p>
          <a:p>
            <a:pPr marL="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lang="el-GR" dirty="0" smtClean="0">
                <a:ea typeface="Times New Roman" pitchFamily="18" charset="0"/>
                <a:cs typeface="Arial" pitchFamily="34" charset="0"/>
              </a:rPr>
              <a:t>Α</a:t>
            </a:r>
            <a:r>
              <a:rPr kumimoji="0" lang="el-GR" b="0" i="0" u="none" strike="noStrike" cap="none" normalizeH="0" baseline="0" dirty="0" smtClean="0">
                <a:ln>
                  <a:noFill/>
                </a:ln>
                <a:solidFill>
                  <a:schemeClr val="tx1"/>
                </a:solidFill>
                <a:effectLst/>
                <a:ea typeface="Times New Roman" pitchFamily="18" charset="0"/>
                <a:cs typeface="Arial" pitchFamily="34" charset="0"/>
              </a:rPr>
              <a:t>πέδειξε πως μέσω της κάλυψης των αναγκών αυτών υποστηρίζονται ανθρώπινα δικαιώματα όπως αυτό της υγείας, της τροφής, της εκπαίδευσης κτλ.</a:t>
            </a:r>
            <a:endParaRPr kumimoji="0" lang="el-GR"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433"/>
                                        </p:tgtEl>
                                        <p:attrNameLst>
                                          <p:attrName>style.visibility</p:attrName>
                                        </p:attrNameLst>
                                      </p:cBhvr>
                                      <p:to>
                                        <p:strVal val="visible"/>
                                      </p:to>
                                    </p:set>
                                    <p:animEffect transition="in" filter="blinds(horizontal)">
                                      <p:cBhvr>
                                        <p:cTn id="7" dur="500"/>
                                        <p:tgtEl>
                                          <p:spTgt spid="1843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9" fill="hold" nodeType="clickEffect">
                                  <p:stCondLst>
                                    <p:cond delay="0"/>
                                  </p:stCondLst>
                                  <p:childTnLst>
                                    <p:set>
                                      <p:cBhvr>
                                        <p:cTn id="17" dur="1" fill="hold">
                                          <p:stCondLst>
                                            <p:cond delay="0"/>
                                          </p:stCondLst>
                                        </p:cTn>
                                        <p:tgtEl>
                                          <p:spTgt spid="18434">
                                            <p:txEl>
                                              <p:pRg st="0" end="0"/>
                                            </p:txEl>
                                          </p:spTgt>
                                        </p:tgtEl>
                                        <p:attrNameLst>
                                          <p:attrName>style.visibility</p:attrName>
                                        </p:attrNameLst>
                                      </p:cBhvr>
                                      <p:to>
                                        <p:strVal val="visible"/>
                                      </p:to>
                                    </p:set>
                                    <p:anim calcmode="lin" valueType="num">
                                      <p:cBhvr additive="base">
                                        <p:cTn id="18" dur="2000" fill="hold"/>
                                        <p:tgtEl>
                                          <p:spTgt spid="18434">
                                            <p:txEl>
                                              <p:pRg st="0" end="0"/>
                                            </p:txEl>
                                          </p:spTgt>
                                        </p:tgtEl>
                                        <p:attrNameLst>
                                          <p:attrName>ppt_x</p:attrName>
                                        </p:attrNameLst>
                                      </p:cBhvr>
                                      <p:tavLst>
                                        <p:tav tm="0">
                                          <p:val>
                                            <p:strVal val="0-#ppt_w/2"/>
                                          </p:val>
                                        </p:tav>
                                        <p:tav tm="100000">
                                          <p:val>
                                            <p:strVal val="#ppt_x"/>
                                          </p:val>
                                        </p:tav>
                                      </p:tavLst>
                                    </p:anim>
                                    <p:anim calcmode="lin" valueType="num">
                                      <p:cBhvr additive="base">
                                        <p:cTn id="19" dur="2000" fill="hold"/>
                                        <p:tgtEl>
                                          <p:spTgt spid="18434">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9" fill="hold" nodeType="clickEffect">
                                  <p:stCondLst>
                                    <p:cond delay="0"/>
                                  </p:stCondLst>
                                  <p:childTnLst>
                                    <p:set>
                                      <p:cBhvr>
                                        <p:cTn id="23" dur="1" fill="hold">
                                          <p:stCondLst>
                                            <p:cond delay="0"/>
                                          </p:stCondLst>
                                        </p:cTn>
                                        <p:tgtEl>
                                          <p:spTgt spid="18434">
                                            <p:txEl>
                                              <p:pRg st="2" end="2"/>
                                            </p:txEl>
                                          </p:spTgt>
                                        </p:tgtEl>
                                        <p:attrNameLst>
                                          <p:attrName>style.visibility</p:attrName>
                                        </p:attrNameLst>
                                      </p:cBhvr>
                                      <p:to>
                                        <p:strVal val="visible"/>
                                      </p:to>
                                    </p:set>
                                    <p:anim calcmode="lin" valueType="num">
                                      <p:cBhvr additive="base">
                                        <p:cTn id="24" dur="2000" fill="hold"/>
                                        <p:tgtEl>
                                          <p:spTgt spid="18434">
                                            <p:txEl>
                                              <p:pRg st="2" end="2"/>
                                            </p:txEl>
                                          </p:spTgt>
                                        </p:tgtEl>
                                        <p:attrNameLst>
                                          <p:attrName>ppt_x</p:attrName>
                                        </p:attrNameLst>
                                      </p:cBhvr>
                                      <p:tavLst>
                                        <p:tav tm="0">
                                          <p:val>
                                            <p:strVal val="0-#ppt_w/2"/>
                                          </p:val>
                                        </p:tav>
                                        <p:tav tm="100000">
                                          <p:val>
                                            <p:strVal val="#ppt_x"/>
                                          </p:val>
                                        </p:tav>
                                      </p:tavLst>
                                    </p:anim>
                                    <p:anim calcmode="lin" valueType="num">
                                      <p:cBhvr additive="base">
                                        <p:cTn id="25" dur="2000" fill="hold"/>
                                        <p:tgtEl>
                                          <p:spTgt spid="18434">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9" fill="hold" nodeType="clickEffect">
                                  <p:stCondLst>
                                    <p:cond delay="0"/>
                                  </p:stCondLst>
                                  <p:childTnLst>
                                    <p:set>
                                      <p:cBhvr>
                                        <p:cTn id="29" dur="1" fill="hold">
                                          <p:stCondLst>
                                            <p:cond delay="0"/>
                                          </p:stCondLst>
                                        </p:cTn>
                                        <p:tgtEl>
                                          <p:spTgt spid="18434">
                                            <p:txEl>
                                              <p:pRg st="4" end="4"/>
                                            </p:txEl>
                                          </p:spTgt>
                                        </p:tgtEl>
                                        <p:attrNameLst>
                                          <p:attrName>style.visibility</p:attrName>
                                        </p:attrNameLst>
                                      </p:cBhvr>
                                      <p:to>
                                        <p:strVal val="visible"/>
                                      </p:to>
                                    </p:set>
                                    <p:anim calcmode="lin" valueType="num">
                                      <p:cBhvr additive="base">
                                        <p:cTn id="30" dur="2000" fill="hold"/>
                                        <p:tgtEl>
                                          <p:spTgt spid="18434">
                                            <p:txEl>
                                              <p:pRg st="4" end="4"/>
                                            </p:txEl>
                                          </p:spTgt>
                                        </p:tgtEl>
                                        <p:attrNameLst>
                                          <p:attrName>ppt_x</p:attrName>
                                        </p:attrNameLst>
                                      </p:cBhvr>
                                      <p:tavLst>
                                        <p:tav tm="0">
                                          <p:val>
                                            <p:strVal val="0-#ppt_w/2"/>
                                          </p:val>
                                        </p:tav>
                                        <p:tav tm="100000">
                                          <p:val>
                                            <p:strVal val="#ppt_x"/>
                                          </p:val>
                                        </p:tav>
                                      </p:tavLst>
                                    </p:anim>
                                    <p:anim calcmode="lin" valueType="num">
                                      <p:cBhvr additive="base">
                                        <p:cTn id="31" dur="2000" fill="hold"/>
                                        <p:tgtEl>
                                          <p:spTgt spid="18434">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259632" y="1163505"/>
            <a:ext cx="5263364"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    ΚΟΙΝΩΝΙΑ των ΕΘΝΩΝ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    ΟΗΕ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    ΔΙΕΘΝΗΣ ΑΜΝΗΣΤΙΑ</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     </a:t>
            </a:r>
            <a:r>
              <a:rPr kumimoji="0" lang="en-US" sz="2000" b="1" i="1" u="sng" strike="noStrike" cap="none" normalizeH="0" baseline="0" dirty="0" smtClean="0">
                <a:ln>
                  <a:noFill/>
                </a:ln>
                <a:solidFill>
                  <a:schemeClr val="tx1"/>
                </a:solidFill>
                <a:effectLst/>
                <a:ea typeface="Times New Roman" pitchFamily="18" charset="0"/>
                <a:cs typeface="Arial" pitchFamily="34" charset="0"/>
              </a:rPr>
              <a:t>UNESCO</a:t>
            </a:r>
            <a:endParaRPr kumimoji="0" lang="el-GR" sz="2000" b="1" i="1" u="sng" strike="noStrike" cap="none" normalizeH="0" baseline="0" dirty="0" smtClean="0">
              <a:ln>
                <a:noFill/>
              </a:ln>
              <a:solidFill>
                <a:schemeClr val="tx1"/>
              </a:solidFill>
              <a:effectLs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    ΠΑΡΑΤΗΡΗΤΗΡΙΟ ΑΝΘΡΩΠΙΝΩΝ ΔΙΚΑΙΩΜΑΤΩΝ</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20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l-GR" sz="2000" b="1" i="1" u="sng" strike="noStrike" cap="none" normalizeH="0" baseline="0" dirty="0" smtClean="0">
                <a:ln>
                  <a:noFill/>
                </a:ln>
                <a:solidFill>
                  <a:schemeClr val="tx1"/>
                </a:solidFill>
                <a:effectLst/>
                <a:ea typeface="Times New Roman" pitchFamily="18" charset="0"/>
                <a:cs typeface="Arial" pitchFamily="34" charset="0"/>
              </a:rPr>
              <a:t>    </a:t>
            </a:r>
            <a:r>
              <a:rPr kumimoji="0" lang="en-US" sz="2000" b="1" i="1" u="sng" strike="noStrike" cap="none" normalizeH="0" baseline="0" dirty="0" smtClean="0">
                <a:ln>
                  <a:noFill/>
                </a:ln>
                <a:solidFill>
                  <a:schemeClr val="tx1"/>
                </a:solidFill>
                <a:effectLst/>
                <a:ea typeface="Times New Roman" pitchFamily="18" charset="0"/>
                <a:cs typeface="Arial" pitchFamily="34" charset="0"/>
              </a:rPr>
              <a:t>NAACP</a:t>
            </a:r>
            <a:endParaRPr kumimoji="0" lang="en-US" sz="2000" b="0" i="0" u="none" strike="noStrike" cap="none" normalizeH="0" baseline="0" dirty="0" smtClean="0">
              <a:ln>
                <a:noFill/>
              </a:ln>
              <a:solidFill>
                <a:schemeClr val="tx1"/>
              </a:solidFill>
              <a:effectLst/>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Effect transition="in" filter="diamond(in)">
                                      <p:cBhvr>
                                        <p:cTn id="7" dur="2000"/>
                                        <p:tgtEl>
                                          <p:spTgt spid="174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79512" y="482189"/>
            <a:ext cx="7829323"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l-GR" b="1" i="1" dirty="0" smtClean="0">
                <a:ea typeface="Times New Roman" pitchFamily="18" charset="0"/>
                <a:cs typeface="Arial" pitchFamily="34" charset="0"/>
              </a:rPr>
              <a:t>     </a:t>
            </a:r>
            <a:r>
              <a:rPr kumimoji="0" lang="el-GR" b="1" i="1" u="none" strike="noStrike" cap="none" normalizeH="0" baseline="0" dirty="0" smtClean="0">
                <a:ln>
                  <a:noFill/>
                </a:ln>
                <a:solidFill>
                  <a:schemeClr val="tx1"/>
                </a:solidFill>
                <a:effectLst/>
                <a:ea typeface="Times New Roman" pitchFamily="18" charset="0"/>
                <a:cs typeface="Arial" pitchFamily="34" charset="0"/>
              </a:rPr>
              <a:t> Η ΔΡΑΣΗ ΠΟΛΙΤΩΝ ΓΙΑ ΤΗΝ ΥΠΕΡΑΣΠΙΣΗ ΤΩΝ ΑΝΘΡΩΠΙΝΩΝ ΔΙΚΑΙΩΜΑΤΩΝ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b="1" i="1" u="none" strike="noStrike" cap="none" normalizeH="0" baseline="0" dirty="0" smtClean="0">
                <a:ln>
                  <a:noFill/>
                </a:ln>
                <a:solidFill>
                  <a:schemeClr val="tx1"/>
                </a:solidFill>
                <a:effectLst/>
                <a:ea typeface="Times New Roman" pitchFamily="18" charset="0"/>
                <a:cs typeface="Arial" pitchFamily="34" charset="0"/>
              </a:rPr>
              <a:t>(ΥΠΟΣΤΗΡΙΚΤΕΣ)</a:t>
            </a:r>
            <a:endParaRPr kumimoji="0" lang="el-GR" b="0" i="0" u="none" strike="noStrike" cap="none" normalizeH="0" baseline="0" dirty="0" smtClean="0">
              <a:ln>
                <a:noFill/>
              </a:ln>
              <a:solidFill>
                <a:schemeClr val="tx1"/>
              </a:solidFill>
              <a:effectLst/>
              <a:cs typeface="Arial" pitchFamily="34" charset="0"/>
            </a:endParaRPr>
          </a:p>
        </p:txBody>
      </p:sp>
      <p:sp>
        <p:nvSpPr>
          <p:cNvPr id="16386" name="Rectangle 2"/>
          <p:cNvSpPr>
            <a:spLocks noChangeArrowheads="1"/>
          </p:cNvSpPr>
          <p:nvPr/>
        </p:nvSpPr>
        <p:spPr bwMode="auto">
          <a:xfrm>
            <a:off x="1115616" y="1983323"/>
            <a:ext cx="662473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chemeClr val="tx1"/>
                </a:solidFill>
                <a:effectLst/>
                <a:ea typeface="Times New Roman" pitchFamily="18" charset="0"/>
                <a:cs typeface="Arial" pitchFamily="34" charset="0"/>
              </a:rPr>
              <a:t>Μπορεί η δράση των κυβερνητικών και μη κυβερνητικών οργανώσεων να ήταν ζωτική για την υπεράσπιση των ανθρωπίνων δικαιωμάτων, όμως σίγουρα παρατηρήθηκε και το ατομικό ενδιαφέρον ευαισθητοποιημένων πολιτών.</a:t>
            </a:r>
            <a:endParaRPr kumimoji="0" lang="el-GR"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 Ορθογώνιο"/>
          <p:cNvSpPr/>
          <p:nvPr/>
        </p:nvSpPr>
        <p:spPr>
          <a:xfrm>
            <a:off x="1259632" y="3861048"/>
            <a:ext cx="4572000" cy="1477328"/>
          </a:xfrm>
          <a:prstGeom prst="rect">
            <a:avLst/>
          </a:prstGeom>
        </p:spPr>
        <p:txBody>
          <a:bodyPr>
            <a:spAutoFit/>
          </a:bodyPr>
          <a:lstStyle/>
          <a:p>
            <a:r>
              <a:rPr lang="el-GR" b="1" i="1" u="sng" dirty="0" smtClean="0"/>
              <a:t>Μαχάτμα Γκάντι</a:t>
            </a:r>
            <a:endParaRPr lang="el-GR" dirty="0" smtClean="0"/>
          </a:p>
          <a:p>
            <a:r>
              <a:rPr lang="el-GR" b="1" i="1" u="sng" dirty="0" smtClean="0"/>
              <a:t>Νέλσον Μαντέλα  </a:t>
            </a:r>
            <a:endParaRPr lang="el-GR" dirty="0" smtClean="0"/>
          </a:p>
          <a:p>
            <a:r>
              <a:rPr lang="el-GR" b="1" i="1" u="sng" dirty="0" err="1" smtClean="0"/>
              <a:t>Ελεάνορ</a:t>
            </a:r>
            <a:r>
              <a:rPr lang="el-GR" b="1" i="1" u="sng" dirty="0" smtClean="0"/>
              <a:t> Ρούζβελτ</a:t>
            </a:r>
            <a:endParaRPr lang="el-GR" dirty="0" smtClean="0"/>
          </a:p>
          <a:p>
            <a:r>
              <a:rPr lang="el-GR" b="1" i="1" u="sng" dirty="0" smtClean="0"/>
              <a:t>Μάρτιν Λούθερ Κινγκ</a:t>
            </a:r>
            <a:endParaRPr lang="el-GR" dirty="0" smtClean="0"/>
          </a:p>
          <a:p>
            <a:r>
              <a:rPr lang="el-GR" b="1" i="1" u="sng" dirty="0" smtClean="0"/>
              <a:t>Μητέρα Τερέζα</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box(in)">
                                      <p:cBhvr>
                                        <p:cTn id="7" dur="20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box(in)">
                                      <p:cBhvr>
                                        <p:cTn id="12" dur="20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131840" y="476672"/>
            <a:ext cx="1671035" cy="369332"/>
          </a:xfrm>
          <a:prstGeom prst="rect">
            <a:avLst/>
          </a:prstGeom>
        </p:spPr>
        <p:txBody>
          <a:bodyPr wrap="none">
            <a:spAutoFit/>
          </a:bodyPr>
          <a:lstStyle/>
          <a:p>
            <a:r>
              <a:rPr lang="el-GR" b="1" i="1" u="sng" dirty="0" smtClean="0"/>
              <a:t>Μητέρα Τερέζα</a:t>
            </a:r>
            <a:endParaRPr lang="el-GR" dirty="0"/>
          </a:p>
        </p:txBody>
      </p:sp>
      <p:pic>
        <p:nvPicPr>
          <p:cNvPr id="3" name="2 - Εικόνα" descr="Mother_Teresa"/>
          <p:cNvPicPr/>
          <p:nvPr/>
        </p:nvPicPr>
        <p:blipFill>
          <a:blip r:embed="rId2" cstate="print"/>
          <a:srcRect/>
          <a:stretch>
            <a:fillRect/>
          </a:stretch>
        </p:blipFill>
        <p:spPr bwMode="auto">
          <a:xfrm>
            <a:off x="467544" y="1268760"/>
            <a:ext cx="4352925" cy="3190875"/>
          </a:xfrm>
          <a:prstGeom prst="rect">
            <a:avLst/>
          </a:prstGeom>
          <a:noFill/>
          <a:ln w="9525">
            <a:noFill/>
            <a:miter lim="800000"/>
            <a:headEnd/>
            <a:tailEnd/>
          </a:ln>
        </p:spPr>
      </p:pic>
      <p:sp>
        <p:nvSpPr>
          <p:cNvPr id="15361" name="Rectangle 1"/>
          <p:cNvSpPr>
            <a:spLocks noChangeArrowheads="1"/>
          </p:cNvSpPr>
          <p:nvPr/>
        </p:nvSpPr>
        <p:spPr bwMode="auto">
          <a:xfrm>
            <a:off x="5652120" y="332656"/>
            <a:ext cx="2448272" cy="5909310"/>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42900" algn="l" defTabSz="914400" rtl="0" eaLnBrk="1" fontAlgn="base" latinLnBrk="0" hangingPunct="1">
              <a:lnSpc>
                <a:spcPct val="100000"/>
              </a:lnSpc>
              <a:spcBef>
                <a:spcPct val="0"/>
              </a:spcBef>
              <a:spcAft>
                <a:spcPct val="0"/>
              </a:spcAft>
              <a:buClrTx/>
              <a:buSzTx/>
              <a:buFontTx/>
              <a:buNone/>
              <a:tabLst/>
            </a:pPr>
            <a:r>
              <a:rPr kumimoji="0" lang="el-GR" b="0" i="0" u="none" strike="noStrike" cap="none" normalizeH="0" baseline="0" dirty="0" smtClean="0">
                <a:ln>
                  <a:noFill/>
                </a:ln>
                <a:solidFill>
                  <a:srgbClr val="252525"/>
                </a:solidFill>
                <a:effectLst/>
                <a:ea typeface="Times New Roman" pitchFamily="18" charset="0"/>
                <a:cs typeface="Arial" pitchFamily="34" charset="0"/>
              </a:rPr>
              <a:t>Η Μητέρα Τερέζα ήταν </a:t>
            </a:r>
            <a:r>
              <a:rPr kumimoji="0" lang="el-GR" b="0" i="0" u="none" strike="noStrike" cap="none" normalizeH="0" baseline="0" dirty="0" smtClean="0">
                <a:ln>
                  <a:noFill/>
                </a:ln>
                <a:solidFill>
                  <a:schemeClr val="tx1"/>
                </a:solidFill>
                <a:effectLst/>
                <a:ea typeface="Times New Roman" pitchFamily="18" charset="0"/>
                <a:cs typeface="Arial" pitchFamily="34" charset="0"/>
              </a:rPr>
              <a:t>Αλβανίδα Καθολική μοναχή</a:t>
            </a:r>
            <a:r>
              <a:rPr kumimoji="0" lang="el-GR" b="0" i="0" u="none" strike="noStrike" cap="none" normalizeH="0" baseline="0" dirty="0" smtClean="0">
                <a:ln>
                  <a:noFill/>
                </a:ln>
                <a:solidFill>
                  <a:srgbClr val="252525"/>
                </a:solidFill>
                <a:effectLst/>
                <a:ea typeface="Times New Roman" pitchFamily="18" charset="0"/>
                <a:cs typeface="Arial" pitchFamily="34" charset="0"/>
              </a:rPr>
              <a:t> που εκτέλεσε σημαντικό φιλανθρωπικό έργο, από τα Σκόπια. Για πάνω από 45 χρόνια, η Μητέρα Τερέζα βοήθησε τους φτωχούς και τους αρρώστους σε όλο τον κόσμο, με αποτέλεσμα να αγιοποιηθεί από τον </a:t>
            </a:r>
            <a:r>
              <a:rPr kumimoji="0" lang="el-GR" b="0" i="0" u="none" strike="noStrike" cap="none" normalizeH="0" baseline="0" dirty="0" smtClean="0">
                <a:ln>
                  <a:noFill/>
                </a:ln>
                <a:solidFill>
                  <a:schemeClr val="tx1"/>
                </a:solidFill>
                <a:effectLst/>
                <a:ea typeface="Times New Roman" pitchFamily="18" charset="0"/>
                <a:cs typeface="Arial" pitchFamily="34" charset="0"/>
              </a:rPr>
              <a:t>Πάπα Ιωάννη Παύλο Β’</a:t>
            </a:r>
            <a:r>
              <a:rPr kumimoji="0" lang="el-GR" b="0" i="0" u="none" strike="noStrike" cap="none" normalizeH="0" baseline="0" dirty="0" smtClean="0">
                <a:ln>
                  <a:noFill/>
                </a:ln>
                <a:solidFill>
                  <a:srgbClr val="252525"/>
                </a:solidFill>
                <a:effectLst/>
                <a:ea typeface="Times New Roman" pitchFamily="18" charset="0"/>
                <a:cs typeface="Arial" pitchFamily="34" charset="0"/>
              </a:rPr>
              <a:t> το 1997. Είναι κάτοχος του βραβείου Νόμπελ Ειρήνης του 1979 για "τις εκστρατείες της σχετικά με την ενημέρωση για τη φτώχεια". </a:t>
            </a:r>
            <a:endParaRPr kumimoji="0" lang="el-GR" b="0" i="0" u="none" strike="noStrike" cap="none" normalizeH="0" baseline="0" dirty="0" smtClean="0">
              <a:ln>
                <a:noFill/>
              </a:ln>
              <a:solidFill>
                <a:schemeClr val="tx1"/>
              </a:solidFill>
              <a:effectLst/>
              <a:cs typeface="Arial" pitchFamily="34" charset="0"/>
            </a:endParaRPr>
          </a:p>
        </p:txBody>
      </p:sp>
      <p:sp>
        <p:nvSpPr>
          <p:cNvPr id="15362" name="Rectangle 2"/>
          <p:cNvSpPr>
            <a:spLocks noChangeArrowheads="1"/>
          </p:cNvSpPr>
          <p:nvPr/>
        </p:nvSpPr>
        <p:spPr bwMode="auto">
          <a:xfrm>
            <a:off x="467544" y="4744978"/>
            <a:ext cx="4896544"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600"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«Η μοναξιά και η αίσθηση ότι δεν σε θέλουν είναι η χειρότερη φτώχεια»</a:t>
            </a:r>
            <a:endParaRPr kumimoji="0" lang="el-G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«Μία από τις μεγαλύτερες αρρώστιες είναι να μην είσαι τίποτα για κανέναν»</a:t>
            </a:r>
            <a:endParaRPr kumimoji="0" lang="el-G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l-GR" sz="1600" b="0" i="0" u="none" strike="noStrike" cap="none" normalizeH="0" baseline="0" dirty="0" smtClean="0">
                <a:ln>
                  <a:noFill/>
                </a:ln>
                <a:solidFill>
                  <a:srgbClr val="252525"/>
                </a:solidFill>
                <a:effectLst/>
                <a:latin typeface="Calibri" pitchFamily="34" charset="0"/>
                <a:ea typeface="Times New Roman" pitchFamily="18" charset="0"/>
                <a:cs typeface="Arial" pitchFamily="34" charset="0"/>
              </a:rPr>
              <a:t>« Αν θέλεις να δουλέψεις για την παγκόσμια ειρήνη, πήγαινε σπίτι σου και αγάπα την οικογένεια σου»</a:t>
            </a:r>
            <a:endParaRPr kumimoji="0" lang="el-GR" sz="16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ou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15361"/>
                                        </p:tgtEl>
                                        <p:attrNameLst>
                                          <p:attrName>style.visibility</p:attrName>
                                        </p:attrNameLst>
                                      </p:cBhvr>
                                      <p:to>
                                        <p:strVal val="visible"/>
                                      </p:to>
                                    </p:set>
                                    <p:anim calcmode="lin" valueType="num">
                                      <p:cBhvr>
                                        <p:cTn id="18" dur="2000" fill="hold"/>
                                        <p:tgtEl>
                                          <p:spTgt spid="15361"/>
                                        </p:tgtEl>
                                        <p:attrNameLst>
                                          <p:attrName>ppt_w</p:attrName>
                                        </p:attrNameLst>
                                      </p:cBhvr>
                                      <p:tavLst>
                                        <p:tav tm="0">
                                          <p:val>
                                            <p:strVal val="#ppt_w*0.70"/>
                                          </p:val>
                                        </p:tav>
                                        <p:tav tm="100000">
                                          <p:val>
                                            <p:strVal val="#ppt_w"/>
                                          </p:val>
                                        </p:tav>
                                      </p:tavLst>
                                    </p:anim>
                                    <p:anim calcmode="lin" valueType="num">
                                      <p:cBhvr>
                                        <p:cTn id="19" dur="2000" fill="hold"/>
                                        <p:tgtEl>
                                          <p:spTgt spid="15361"/>
                                        </p:tgtEl>
                                        <p:attrNameLst>
                                          <p:attrName>ppt_h</p:attrName>
                                        </p:attrNameLst>
                                      </p:cBhvr>
                                      <p:tavLst>
                                        <p:tav tm="0">
                                          <p:val>
                                            <p:strVal val="#ppt_h"/>
                                          </p:val>
                                        </p:tav>
                                        <p:tav tm="100000">
                                          <p:val>
                                            <p:strVal val="#ppt_h"/>
                                          </p:val>
                                        </p:tav>
                                      </p:tavLst>
                                    </p:anim>
                                    <p:animEffect transition="in" filter="fade">
                                      <p:cBhvr>
                                        <p:cTn id="20" dur="2000"/>
                                        <p:tgtEl>
                                          <p:spTgt spid="15361"/>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5362">
                                            <p:txEl>
                                              <p:pRg st="0" end="0"/>
                                            </p:txEl>
                                          </p:spTgt>
                                        </p:tgtEl>
                                        <p:attrNameLst>
                                          <p:attrName>style.visibility</p:attrName>
                                        </p:attrNameLst>
                                      </p:cBhvr>
                                      <p:to>
                                        <p:strVal val="visible"/>
                                      </p:to>
                                    </p:set>
                                    <p:anim calcmode="lin" valueType="num">
                                      <p:cBhvr additive="base">
                                        <p:cTn id="25" dur="2000" fill="hold"/>
                                        <p:tgtEl>
                                          <p:spTgt spid="15362">
                                            <p:txEl>
                                              <p:pRg st="0" end="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1536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362">
                                            <p:txEl>
                                              <p:pRg st="1" end="1"/>
                                            </p:txEl>
                                          </p:spTgt>
                                        </p:tgtEl>
                                        <p:attrNameLst>
                                          <p:attrName>style.visibility</p:attrName>
                                        </p:attrNameLst>
                                      </p:cBhvr>
                                      <p:to>
                                        <p:strVal val="visible"/>
                                      </p:to>
                                    </p:set>
                                    <p:anim calcmode="lin" valueType="num">
                                      <p:cBhvr additive="base">
                                        <p:cTn id="31" dur="2000" fill="hold"/>
                                        <p:tgtEl>
                                          <p:spTgt spid="15362">
                                            <p:txEl>
                                              <p:pRg st="1" end="1"/>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1536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5362">
                                            <p:txEl>
                                              <p:pRg st="2" end="2"/>
                                            </p:txEl>
                                          </p:spTgt>
                                        </p:tgtEl>
                                        <p:attrNameLst>
                                          <p:attrName>style.visibility</p:attrName>
                                        </p:attrNameLst>
                                      </p:cBhvr>
                                      <p:to>
                                        <p:strVal val="visible"/>
                                      </p:to>
                                    </p:set>
                                    <p:anim calcmode="lin" valueType="num">
                                      <p:cBhvr additive="base">
                                        <p:cTn id="37" dur="2000" fill="hold"/>
                                        <p:tgtEl>
                                          <p:spTgt spid="15362">
                                            <p:txEl>
                                              <p:pRg st="2" end="2"/>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1536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36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987824" y="620688"/>
            <a:ext cx="2271840" cy="369332"/>
          </a:xfrm>
          <a:prstGeom prst="rect">
            <a:avLst/>
          </a:prstGeom>
        </p:spPr>
        <p:txBody>
          <a:bodyPr wrap="none">
            <a:spAutoFit/>
          </a:bodyPr>
          <a:lstStyle/>
          <a:p>
            <a:r>
              <a:rPr lang="el-GR" b="1" i="1" u="sng" dirty="0" smtClean="0"/>
              <a:t>Μάρτιν Λούθερ Κινγκ</a:t>
            </a:r>
            <a:endParaRPr lang="el-GR" dirty="0"/>
          </a:p>
        </p:txBody>
      </p:sp>
      <p:pic>
        <p:nvPicPr>
          <p:cNvPr id="3" name="2 - Εικόνα" descr="martin"/>
          <p:cNvPicPr/>
          <p:nvPr/>
        </p:nvPicPr>
        <p:blipFill>
          <a:blip r:embed="rId2" cstate="print"/>
          <a:srcRect/>
          <a:stretch>
            <a:fillRect/>
          </a:stretch>
        </p:blipFill>
        <p:spPr bwMode="auto">
          <a:xfrm>
            <a:off x="4860032" y="1772816"/>
            <a:ext cx="4032448" cy="3024336"/>
          </a:xfrm>
          <a:prstGeom prst="rect">
            <a:avLst/>
          </a:prstGeom>
          <a:noFill/>
          <a:ln w="9525">
            <a:noFill/>
            <a:miter lim="800000"/>
            <a:headEnd/>
            <a:tailEnd/>
          </a:ln>
        </p:spPr>
      </p:pic>
      <p:sp>
        <p:nvSpPr>
          <p:cNvPr id="5" name="4 - Ορθογώνιο"/>
          <p:cNvSpPr/>
          <p:nvPr/>
        </p:nvSpPr>
        <p:spPr>
          <a:xfrm>
            <a:off x="179512" y="1052736"/>
            <a:ext cx="4680520" cy="5909310"/>
          </a:xfrm>
          <a:prstGeom prst="rect">
            <a:avLst/>
          </a:prstGeom>
        </p:spPr>
        <p:txBody>
          <a:bodyPr wrap="square">
            <a:spAutoFit/>
          </a:bodyPr>
          <a:lstStyle/>
          <a:p>
            <a:pPr>
              <a:buFont typeface="Arial" pitchFamily="34" charset="0"/>
              <a:buChar char="•"/>
            </a:pPr>
            <a:r>
              <a:rPr lang="el-GR" dirty="0" smtClean="0"/>
              <a:t>Οραματίστηκε έναν καινούριο κόσμο στον οποίο η ελπίδα, η ελευθερία και η αγάπη έχουν θέση για όλους, χωρίς καμία διάκριση</a:t>
            </a:r>
          </a:p>
          <a:p>
            <a:r>
              <a:rPr lang="el-GR" dirty="0" smtClean="0"/>
              <a:t>Το όραμά του αυτό, η ίδια του η ζωή και τελικά η δολοφονία του (4 Απριλίου 1968), επηρέασαν καθοριστικά την αλλαγή της φυλετικής Αμερικής και τελικά όλη την ανθρωπότητα</a:t>
            </a:r>
          </a:p>
          <a:p>
            <a:endParaRPr lang="el-GR" dirty="0" smtClean="0"/>
          </a:p>
          <a:p>
            <a:endParaRPr lang="el-GR" dirty="0" smtClean="0"/>
          </a:p>
          <a:p>
            <a:endParaRPr lang="el-GR" dirty="0" smtClean="0"/>
          </a:p>
          <a:p>
            <a:r>
              <a:rPr lang="el-GR" dirty="0" smtClean="0"/>
              <a:t>«Αν ένας άνθρωπος δεν έχει βρει κάτι για το οποίο θα πέθαινε, δεν αξίζει να ζει»</a:t>
            </a:r>
          </a:p>
          <a:p>
            <a:endParaRPr lang="el-GR" dirty="0" smtClean="0"/>
          </a:p>
          <a:p>
            <a:r>
              <a:rPr lang="el-GR" dirty="0" smtClean="0"/>
              <a:t>«Πάντα είναι ο κατάλληλος χρόνος για να κάνεις αυτό που είναι σωστό»</a:t>
            </a:r>
          </a:p>
          <a:p>
            <a:endParaRPr lang="el-GR" dirty="0" smtClean="0"/>
          </a:p>
          <a:p>
            <a:r>
              <a:rPr lang="el-GR" dirty="0" smtClean="0"/>
              <a:t>«Η πιο επίμονη και επείγουσα ερώτηση στη ζωή είναι: “τι κάνεις για τους άλλους;“»</a:t>
            </a:r>
          </a:p>
          <a:p>
            <a:pPr>
              <a:buFont typeface="Arial" pitchFamily="34" charset="0"/>
              <a:buChar char="•"/>
            </a:pPr>
            <a:endParaRPr lang="el-GR" dirty="0" smtClean="0"/>
          </a:p>
          <a:p>
            <a:endParaRPr lang="el-GR" dirty="0" smtClean="0"/>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12"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 calcmode="lin" valueType="num">
                                      <p:cBhvr additive="base">
                                        <p:cTn id="19" dur="20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5">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12" fill="hold"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anim calcmode="lin" valueType="num">
                                      <p:cBhvr additive="base">
                                        <p:cTn id="23" dur="2000" fill="hold"/>
                                        <p:tgtEl>
                                          <p:spTgt spid="5">
                                            <p:txEl>
                                              <p:pRg st="1" end="1"/>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12" fill="hold" nodeType="click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2000" fill="hold"/>
                                        <p:tgtEl>
                                          <p:spTgt spid="5">
                                            <p:txEl>
                                              <p:pRg st="5" end="5"/>
                                            </p:txEl>
                                          </p:spTgt>
                                        </p:tgtEl>
                                        <p:attrNameLst>
                                          <p:attrName>ppt_x</p:attrName>
                                        </p:attrNameLst>
                                      </p:cBhvr>
                                      <p:tavLst>
                                        <p:tav tm="0">
                                          <p:val>
                                            <p:strVal val="0-#ppt_w/2"/>
                                          </p:val>
                                        </p:tav>
                                        <p:tav tm="100000">
                                          <p:val>
                                            <p:strVal val="#ppt_x"/>
                                          </p:val>
                                        </p:tav>
                                      </p:tavLst>
                                    </p:anim>
                                    <p:anim calcmode="lin" valueType="num">
                                      <p:cBhvr additive="base">
                                        <p:cTn id="30" dur="20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anim calcmode="lin" valueType="num">
                                      <p:cBhvr additive="base">
                                        <p:cTn id="35" dur="2000" fill="hold"/>
                                        <p:tgtEl>
                                          <p:spTgt spid="5">
                                            <p:txEl>
                                              <p:pRg st="7" end="7"/>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12" fill="hold" nodeType="clickEffect">
                                  <p:stCondLst>
                                    <p:cond delay="0"/>
                                  </p:stCondLst>
                                  <p:childTnLst>
                                    <p:set>
                                      <p:cBhvr>
                                        <p:cTn id="40" dur="1" fill="hold">
                                          <p:stCondLst>
                                            <p:cond delay="0"/>
                                          </p:stCondLst>
                                        </p:cTn>
                                        <p:tgtEl>
                                          <p:spTgt spid="5">
                                            <p:txEl>
                                              <p:pRg st="9" end="9"/>
                                            </p:txEl>
                                          </p:spTgt>
                                        </p:tgtEl>
                                        <p:attrNameLst>
                                          <p:attrName>style.visibility</p:attrName>
                                        </p:attrNameLst>
                                      </p:cBhvr>
                                      <p:to>
                                        <p:strVal val="visible"/>
                                      </p:to>
                                    </p:set>
                                    <p:anim calcmode="lin" valueType="num">
                                      <p:cBhvr additive="base">
                                        <p:cTn id="41" dur="20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42" dur="2000" fill="hold"/>
                                        <p:tgtEl>
                                          <p:spTgt spid="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466</Words>
  <Application>Microsoft Office PowerPoint</Application>
  <PresentationFormat>Προβολή στην οθόνη (4:3)</PresentationFormat>
  <Paragraphs>80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sony</dc:creator>
  <cp:lastModifiedBy>lab5</cp:lastModifiedBy>
  <cp:revision>6</cp:revision>
  <dcterms:created xsi:type="dcterms:W3CDTF">2015-01-20T15:21:31Z</dcterms:created>
  <dcterms:modified xsi:type="dcterms:W3CDTF">2015-01-27T11:20:46Z</dcterms:modified>
</cp:coreProperties>
</file>